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notesMasterIdLst>
    <p:notesMasterId r:id="rId14"/>
  </p:notesMasterIdLst>
  <p:sldIdLst>
    <p:sldId id="433" r:id="rId2"/>
    <p:sldId id="460" r:id="rId3"/>
    <p:sldId id="465" r:id="rId4"/>
    <p:sldId id="462" r:id="rId5"/>
    <p:sldId id="451" r:id="rId6"/>
    <p:sldId id="463" r:id="rId7"/>
    <p:sldId id="450" r:id="rId8"/>
    <p:sldId id="448" r:id="rId9"/>
    <p:sldId id="453" r:id="rId10"/>
    <p:sldId id="420" r:id="rId11"/>
    <p:sldId id="467" r:id="rId12"/>
    <p:sldId id="466" r:id="rId13"/>
  </p:sldIdLst>
  <p:sldSz cx="9144000" cy="6858000" type="screen4x3"/>
  <p:notesSz cx="6669088" cy="9872663"/>
  <p:defaultTextStyle>
    <a:defPPr>
      <a:defRPr lang="en-GB"/>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10">
          <p15:clr>
            <a:srgbClr val="A4A3A4"/>
          </p15:clr>
        </p15:guide>
        <p15:guide id="2" pos="210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erry DCC" initials="KD" lastIdx="1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a:srgbClr val="6699FF"/>
    <a:srgbClr val="FF6600"/>
    <a:srgbClr val="33CCFF"/>
    <a:srgbClr val="0099CC"/>
    <a:srgbClr val="00CCFF"/>
    <a:srgbClr val="8C53FF"/>
    <a:srgbClr val="8DCF90"/>
    <a:srgbClr val="FF6565"/>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43" autoAdjust="0"/>
    <p:restoredTop sz="51429" autoAdjust="0"/>
  </p:normalViewPr>
  <p:slideViewPr>
    <p:cSldViewPr>
      <p:cViewPr>
        <p:scale>
          <a:sx n="62" d="100"/>
          <a:sy n="62" d="100"/>
        </p:scale>
        <p:origin x="-303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2" d="100"/>
          <a:sy n="82" d="100"/>
        </p:scale>
        <p:origin x="-3954" y="-84"/>
      </p:cViewPr>
      <p:guideLst>
        <p:guide orient="horz" pos="3110"/>
        <p:guide pos="21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889938" cy="493634"/>
          </a:xfrm>
          <a:prstGeom prst="rect">
            <a:avLst/>
          </a:prstGeom>
        </p:spPr>
        <p:txBody>
          <a:bodyPr vert="horz" lIns="90718" tIns="45359" rIns="90718" bIns="45359" rtlCol="0"/>
          <a:lstStyle>
            <a:lvl1pPr algn="l">
              <a:defRPr sz="1200"/>
            </a:lvl1pPr>
          </a:lstStyle>
          <a:p>
            <a:endParaRPr lang="en-GB"/>
          </a:p>
        </p:txBody>
      </p:sp>
      <p:sp>
        <p:nvSpPr>
          <p:cNvPr id="3" name="Date Placeholder 2"/>
          <p:cNvSpPr>
            <a:spLocks noGrp="1"/>
          </p:cNvSpPr>
          <p:nvPr>
            <p:ph type="dt" idx="1"/>
          </p:nvPr>
        </p:nvSpPr>
        <p:spPr>
          <a:xfrm>
            <a:off x="3777608" y="0"/>
            <a:ext cx="2889938" cy="493634"/>
          </a:xfrm>
          <a:prstGeom prst="rect">
            <a:avLst/>
          </a:prstGeom>
        </p:spPr>
        <p:txBody>
          <a:bodyPr vert="horz" lIns="90718" tIns="45359" rIns="90718" bIns="45359" rtlCol="0"/>
          <a:lstStyle>
            <a:lvl1pPr algn="r">
              <a:defRPr sz="1200"/>
            </a:lvl1pPr>
          </a:lstStyle>
          <a:p>
            <a:fld id="{4DB7D605-3A92-4E84-BB31-A571166815F9}" type="datetimeFigureOut">
              <a:rPr lang="en-GB" smtClean="0"/>
              <a:pPr/>
              <a:t>09/03/2016</a:t>
            </a:fld>
            <a:endParaRPr lang="en-GB"/>
          </a:p>
        </p:txBody>
      </p:sp>
      <p:sp>
        <p:nvSpPr>
          <p:cNvPr id="4" name="Slide Image Placeholder 3"/>
          <p:cNvSpPr>
            <a:spLocks noGrp="1" noRot="1" noChangeAspect="1"/>
          </p:cNvSpPr>
          <p:nvPr>
            <p:ph type="sldImg" idx="2"/>
          </p:nvPr>
        </p:nvSpPr>
        <p:spPr>
          <a:xfrm>
            <a:off x="866775" y="741363"/>
            <a:ext cx="4935538" cy="3702050"/>
          </a:xfrm>
          <a:prstGeom prst="rect">
            <a:avLst/>
          </a:prstGeom>
          <a:noFill/>
          <a:ln w="12700">
            <a:solidFill>
              <a:prstClr val="black"/>
            </a:solidFill>
          </a:ln>
        </p:spPr>
        <p:txBody>
          <a:bodyPr vert="horz" lIns="90718" tIns="45359" rIns="90718" bIns="45359" rtlCol="0" anchor="ctr"/>
          <a:lstStyle/>
          <a:p>
            <a:endParaRPr lang="en-GB"/>
          </a:p>
        </p:txBody>
      </p:sp>
      <p:sp>
        <p:nvSpPr>
          <p:cNvPr id="5" name="Notes Placeholder 4"/>
          <p:cNvSpPr>
            <a:spLocks noGrp="1"/>
          </p:cNvSpPr>
          <p:nvPr>
            <p:ph type="body" sz="quarter" idx="3"/>
          </p:nvPr>
        </p:nvSpPr>
        <p:spPr>
          <a:xfrm>
            <a:off x="666909" y="4689515"/>
            <a:ext cx="5335270" cy="4442698"/>
          </a:xfrm>
          <a:prstGeom prst="rect">
            <a:avLst/>
          </a:prstGeom>
        </p:spPr>
        <p:txBody>
          <a:bodyPr vert="horz" lIns="90718" tIns="45359" rIns="90718" bIns="4535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9377316"/>
            <a:ext cx="2889938" cy="493634"/>
          </a:xfrm>
          <a:prstGeom prst="rect">
            <a:avLst/>
          </a:prstGeom>
        </p:spPr>
        <p:txBody>
          <a:bodyPr vert="horz" lIns="90718" tIns="45359" rIns="90718" bIns="45359" rtlCol="0" anchor="b"/>
          <a:lstStyle>
            <a:lvl1pPr algn="l">
              <a:defRPr sz="1200"/>
            </a:lvl1pPr>
          </a:lstStyle>
          <a:p>
            <a:endParaRPr lang="en-GB"/>
          </a:p>
        </p:txBody>
      </p:sp>
      <p:sp>
        <p:nvSpPr>
          <p:cNvPr id="7" name="Slide Number Placeholder 6"/>
          <p:cNvSpPr>
            <a:spLocks noGrp="1"/>
          </p:cNvSpPr>
          <p:nvPr>
            <p:ph type="sldNum" sz="quarter" idx="5"/>
          </p:nvPr>
        </p:nvSpPr>
        <p:spPr>
          <a:xfrm>
            <a:off x="3777608" y="9377316"/>
            <a:ext cx="2889938" cy="493634"/>
          </a:xfrm>
          <a:prstGeom prst="rect">
            <a:avLst/>
          </a:prstGeom>
        </p:spPr>
        <p:txBody>
          <a:bodyPr vert="horz" lIns="90718" tIns="45359" rIns="90718" bIns="45359" rtlCol="0" anchor="b"/>
          <a:lstStyle>
            <a:lvl1pPr algn="r">
              <a:defRPr sz="1200"/>
            </a:lvl1pPr>
          </a:lstStyle>
          <a:p>
            <a:fld id="{D4D648DB-08B3-4C37-99AC-20C6D518D609}" type="slidenum">
              <a:rPr lang="en-GB" smtClean="0"/>
              <a:pPr/>
              <a:t>‹#›</a:t>
            </a:fld>
            <a:endParaRPr lang="en-GB"/>
          </a:p>
        </p:txBody>
      </p:sp>
    </p:spTree>
    <p:extLst>
      <p:ext uri="{BB962C8B-B14F-4D97-AF65-F5344CB8AC3E}">
        <p14:creationId xmlns:p14="http://schemas.microsoft.com/office/powerpoint/2010/main" val="1156233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4D648DB-08B3-4C37-99AC-20C6D518D609}" type="slidenum">
              <a:rPr lang="en-GB" smtClean="0"/>
              <a:pPr/>
              <a:t>1</a:t>
            </a:fld>
            <a:endParaRPr lang="en-GB"/>
          </a:p>
        </p:txBody>
      </p:sp>
    </p:spTree>
    <p:extLst>
      <p:ext uri="{BB962C8B-B14F-4D97-AF65-F5344CB8AC3E}">
        <p14:creationId xmlns:p14="http://schemas.microsoft.com/office/powerpoint/2010/main" val="14826339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There has been quite a bit of thinking around measuring the impact</a:t>
            </a:r>
            <a:r>
              <a:rPr lang="en-GB" baseline="0" dirty="0" smtClean="0"/>
              <a:t> of research data.</a:t>
            </a:r>
          </a:p>
          <a:p>
            <a:endParaRPr lang="en-GB" baseline="0" dirty="0" smtClean="0"/>
          </a:p>
          <a:p>
            <a:r>
              <a:rPr lang="en-GB" baseline="0" dirty="0" smtClean="0"/>
              <a:t>However, as RDM infrastructure is defined and rolled out across the sector, we’ll need to consider collectively how we assess the performance of RDM services like training -   both for trainers themselves and those they go on to train. </a:t>
            </a:r>
            <a:endParaRPr lang="en-GB" dirty="0"/>
          </a:p>
        </p:txBody>
      </p:sp>
      <p:sp>
        <p:nvSpPr>
          <p:cNvPr id="4" name="Slide Number Placeholder 3"/>
          <p:cNvSpPr>
            <a:spLocks noGrp="1"/>
          </p:cNvSpPr>
          <p:nvPr>
            <p:ph type="sldNum" sz="quarter" idx="10"/>
          </p:nvPr>
        </p:nvSpPr>
        <p:spPr/>
        <p:txBody>
          <a:bodyPr/>
          <a:lstStyle/>
          <a:p>
            <a:fld id="{D4D648DB-08B3-4C37-99AC-20C6D518D609}" type="slidenum">
              <a:rPr lang="en-GB" smtClean="0"/>
              <a:pPr/>
              <a:t>10</a:t>
            </a:fld>
            <a:endParaRPr lang="en-GB"/>
          </a:p>
        </p:txBody>
      </p:sp>
    </p:spTree>
    <p:extLst>
      <p:ext uri="{BB962C8B-B14F-4D97-AF65-F5344CB8AC3E}">
        <p14:creationId xmlns:p14="http://schemas.microsoft.com/office/powerpoint/2010/main" val="19878081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 quick summary of some of the key lessons we’ve learned through the work of the DCC</a:t>
            </a:r>
            <a:r>
              <a:rPr lang="en-GB" baseline="0" dirty="0" smtClean="0"/>
              <a:t> over the past few years. </a:t>
            </a:r>
            <a:endParaRPr lang="en-GB" dirty="0"/>
          </a:p>
        </p:txBody>
      </p:sp>
      <p:sp>
        <p:nvSpPr>
          <p:cNvPr id="4" name="Slide Number Placeholder 3"/>
          <p:cNvSpPr>
            <a:spLocks noGrp="1"/>
          </p:cNvSpPr>
          <p:nvPr>
            <p:ph type="sldNum" sz="quarter" idx="10"/>
          </p:nvPr>
        </p:nvSpPr>
        <p:spPr/>
        <p:txBody>
          <a:bodyPr/>
          <a:lstStyle/>
          <a:p>
            <a:fld id="{D4D648DB-08B3-4C37-99AC-20C6D518D609}" type="slidenum">
              <a:rPr lang="en-GB" smtClean="0"/>
              <a:pPr/>
              <a:t>12</a:t>
            </a:fld>
            <a:endParaRPr lang="en-GB"/>
          </a:p>
        </p:txBody>
      </p:sp>
    </p:spTree>
    <p:extLst>
      <p:ext uri="{BB962C8B-B14F-4D97-AF65-F5344CB8AC3E}">
        <p14:creationId xmlns:p14="http://schemas.microsoft.com/office/powerpoint/2010/main" val="1037592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DCC has been around for 11 years. Training has always</a:t>
            </a:r>
            <a:r>
              <a:rPr lang="en-GB" baseline="0" dirty="0" smtClean="0"/>
              <a:t> been a core activity. More recently, a</a:t>
            </a:r>
            <a:r>
              <a:rPr lang="en-GB" dirty="0" smtClean="0"/>
              <a:t>s a core partner in this FP7 project.</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r>
              <a:rPr lang="en-GB" dirty="0" smtClean="0"/>
              <a:t>Through DCC core activity and our project work with FOSTER and 4C, we ran approximately 60 training in 2014-15 events and trained about 3500 participants (UK, EU, US, Africa)</a:t>
            </a:r>
          </a:p>
          <a:p>
            <a:endParaRPr lang="en-GB" dirty="0" smtClean="0"/>
          </a:p>
          <a:p>
            <a:r>
              <a:rPr lang="en-GB" dirty="0" err="1" smtClean="0"/>
              <a:t>Jisc</a:t>
            </a:r>
            <a:r>
              <a:rPr lang="en-GB" dirty="0" smtClean="0"/>
              <a:t> RDM Readiness workshop - February 13 2015</a:t>
            </a:r>
          </a:p>
          <a:p>
            <a:endParaRPr lang="en-GB" dirty="0" smtClean="0"/>
          </a:p>
          <a:p>
            <a:r>
              <a:rPr lang="en-GB" dirty="0" smtClean="0"/>
              <a:t>Workshop considered challenges in meeting the EPSRC policy framework and included aa breakout on training approaches</a:t>
            </a:r>
          </a:p>
          <a:p>
            <a:endParaRPr lang="en-GB"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D4D648DB-08B3-4C37-99AC-20C6D518D609}" type="slidenum">
              <a:rPr lang="en-GB" smtClean="0"/>
              <a:pPr/>
              <a:t>2</a:t>
            </a:fld>
            <a:endParaRPr lang="en-GB"/>
          </a:p>
        </p:txBody>
      </p:sp>
    </p:spTree>
    <p:extLst>
      <p:ext uri="{BB962C8B-B14F-4D97-AF65-F5344CB8AC3E}">
        <p14:creationId xmlns:p14="http://schemas.microsoft.com/office/powerpoint/2010/main" val="1707951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2015 DCC survey</a:t>
            </a:r>
            <a:r>
              <a:rPr lang="en-GB" baseline="0" dirty="0" smtClean="0"/>
              <a:t> collected r</a:t>
            </a:r>
            <a:r>
              <a:rPr lang="en-GB" dirty="0" smtClean="0"/>
              <a:t>esponses from 60 institutions mapped to the DCC RDM services model.</a:t>
            </a:r>
          </a:p>
          <a:p>
            <a:endParaRPr lang="en-GB" dirty="0" smtClean="0"/>
          </a:p>
          <a:p>
            <a:r>
              <a:rPr lang="en-GB" dirty="0" smtClean="0"/>
              <a:t>You’ll notice that training underpins the more technical infrastructure requirements in the centre which as based around the data lifecycle. </a:t>
            </a:r>
          </a:p>
          <a:p>
            <a:endParaRPr lang="en-GB" dirty="0" smtClean="0"/>
          </a:p>
          <a:p>
            <a:r>
              <a:rPr lang="en-GB" dirty="0" smtClean="0"/>
              <a:t>Majority of UK HEIs making good progress in developing training and guidance. Longer term preservation and business case development</a:t>
            </a:r>
            <a:r>
              <a:rPr lang="en-GB" baseline="0" dirty="0" smtClean="0"/>
              <a:t> are proving more difficult across UK HEIs. These will have an impact on training provision as well. </a:t>
            </a:r>
            <a:endParaRPr lang="en-GB"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D4D648DB-08B3-4C37-99AC-20C6D518D609}" type="slidenum">
              <a:rPr lang="en-GB" smtClean="0"/>
              <a:pPr/>
              <a:t>3</a:t>
            </a:fld>
            <a:endParaRPr lang="en-GB"/>
          </a:p>
        </p:txBody>
      </p:sp>
    </p:spTree>
    <p:extLst>
      <p:ext uri="{BB962C8B-B14F-4D97-AF65-F5344CB8AC3E}">
        <p14:creationId xmlns:p14="http://schemas.microsoft.com/office/powerpoint/2010/main" val="10643367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dirty="0" smtClean="0"/>
              <a:t>There is a lot of train the trainer activity under way to target:</a:t>
            </a:r>
            <a:r>
              <a:rPr lang="en-GB" baseline="0" dirty="0" smtClean="0"/>
              <a:t> </a:t>
            </a:r>
          </a:p>
          <a:p>
            <a:endParaRPr lang="en-GB" dirty="0" smtClean="0"/>
          </a:p>
          <a:p>
            <a:pPr marL="171450" indent="-171450">
              <a:buFont typeface="Arial" panose="020B0604020202020204" pitchFamily="34" charset="0"/>
              <a:buChar char="•"/>
            </a:pPr>
            <a:r>
              <a:rPr lang="en-GB" dirty="0" smtClean="0"/>
              <a:t>Librarians</a:t>
            </a:r>
            <a:r>
              <a:rPr lang="en-GB" baseline="0" dirty="0" smtClean="0"/>
              <a:t>, research administrators and IT targeted but majority of training targeted towards researchers. </a:t>
            </a:r>
          </a:p>
          <a:p>
            <a:pPr marL="171450" indent="-171450">
              <a:buFont typeface="Arial" panose="020B0604020202020204" pitchFamily="34" charset="0"/>
              <a:buChar cha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As part of our FOSTER activity, we carried out a landscape study of existing training materials and activity. </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There was a very good split of resources identified across our four key target groups. We identified a slightly higher number of resources targeted to Libraries/Repository Support staff which is beneficial as in most cases it is this group that will be responsible for providing training to staff and students within European HEIs. Interestingly, most of the resources identified were applicable to more than one target audience which means that with slight revisions, the materials should be widely applicable for reuse. </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D4D648DB-08B3-4C37-99AC-20C6D518D609}" type="slidenum">
              <a:rPr lang="en-GB" smtClean="0"/>
              <a:pPr/>
              <a:t>4</a:t>
            </a:fld>
            <a:endParaRPr lang="en-GB"/>
          </a:p>
        </p:txBody>
      </p:sp>
    </p:spTree>
    <p:extLst>
      <p:ext uri="{BB962C8B-B14F-4D97-AF65-F5344CB8AC3E}">
        <p14:creationId xmlns:p14="http://schemas.microsoft.com/office/powerpoint/2010/main" val="1524790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a:p>
            <a:endParaRPr lang="en-GB" dirty="0" smtClean="0"/>
          </a:p>
          <a:p>
            <a:r>
              <a:rPr lang="en-GB" dirty="0" smtClean="0"/>
              <a:t>Archivists and records managers - especially with regards to selection, appraisal and retention</a:t>
            </a:r>
          </a:p>
          <a:p>
            <a:endParaRPr lang="en-GB" dirty="0" smtClean="0"/>
          </a:p>
          <a:p>
            <a:r>
              <a:rPr lang="en-GB" dirty="0" smtClean="0"/>
              <a:t>Finance staff</a:t>
            </a:r>
            <a:r>
              <a:rPr lang="en-GB" baseline="0" dirty="0" smtClean="0"/>
              <a:t> - c</a:t>
            </a:r>
            <a:r>
              <a:rPr lang="en-GB" dirty="0" smtClean="0"/>
              <a:t>osting RDM</a:t>
            </a:r>
            <a:r>
              <a:rPr lang="en-GB" baseline="0" dirty="0" smtClean="0"/>
              <a:t> </a:t>
            </a:r>
            <a:endParaRPr lang="en-GB" dirty="0" smtClean="0"/>
          </a:p>
          <a:p>
            <a:endParaRPr lang="en-GB" dirty="0" smtClean="0"/>
          </a:p>
          <a:p>
            <a:r>
              <a:rPr lang="en-GB" dirty="0" smtClean="0"/>
              <a:t>Legal team - copyright and licensing</a:t>
            </a:r>
          </a:p>
          <a:p>
            <a:endParaRPr lang="en-GB" dirty="0" smtClean="0"/>
          </a:p>
          <a:p>
            <a:r>
              <a:rPr lang="en-GB" dirty="0" smtClean="0"/>
              <a:t>Ethics teams - there is a risk of disjoin between openness and data protection. Ethics panel members will need to have  sufficient awareness of funders’ data sharing requirements and the potential benefits and impact for researchers. </a:t>
            </a:r>
          </a:p>
          <a:p>
            <a:endParaRPr lang="en-GB" dirty="0"/>
          </a:p>
        </p:txBody>
      </p:sp>
      <p:sp>
        <p:nvSpPr>
          <p:cNvPr id="4" name="Slide Number Placeholder 3"/>
          <p:cNvSpPr>
            <a:spLocks noGrp="1"/>
          </p:cNvSpPr>
          <p:nvPr>
            <p:ph type="sldNum" sz="quarter" idx="10"/>
          </p:nvPr>
        </p:nvSpPr>
        <p:spPr/>
        <p:txBody>
          <a:bodyPr/>
          <a:lstStyle/>
          <a:p>
            <a:fld id="{D4D648DB-08B3-4C37-99AC-20C6D518D609}" type="slidenum">
              <a:rPr lang="en-GB" smtClean="0"/>
              <a:pPr/>
              <a:t>5</a:t>
            </a:fld>
            <a:endParaRPr lang="en-GB"/>
          </a:p>
        </p:txBody>
      </p:sp>
    </p:spTree>
    <p:extLst>
      <p:ext uri="{BB962C8B-B14F-4D97-AF65-F5344CB8AC3E}">
        <p14:creationId xmlns:p14="http://schemas.microsoft.com/office/powerpoint/2010/main" val="26038639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There is a lot of train the trainer activity under way to target library staff, research office staff,</a:t>
            </a:r>
            <a:r>
              <a:rPr lang="en-GB" baseline="0" dirty="0" smtClean="0"/>
              <a:t> IT staff and increasingly project officers from funding bodies. </a:t>
            </a:r>
            <a:endParaRPr lang="en-GB" dirty="0"/>
          </a:p>
        </p:txBody>
      </p:sp>
      <p:sp>
        <p:nvSpPr>
          <p:cNvPr id="4" name="Slide Number Placeholder 3"/>
          <p:cNvSpPr>
            <a:spLocks noGrp="1"/>
          </p:cNvSpPr>
          <p:nvPr>
            <p:ph type="sldNum" sz="quarter" idx="10"/>
          </p:nvPr>
        </p:nvSpPr>
        <p:spPr/>
        <p:txBody>
          <a:bodyPr/>
          <a:lstStyle/>
          <a:p>
            <a:fld id="{D4D648DB-08B3-4C37-99AC-20C6D518D609}" type="slidenum">
              <a:rPr lang="en-GB" smtClean="0"/>
              <a:pPr/>
              <a:t>6</a:t>
            </a:fld>
            <a:endParaRPr lang="en-GB"/>
          </a:p>
        </p:txBody>
      </p:sp>
    </p:spTree>
    <p:extLst>
      <p:ext uri="{BB962C8B-B14F-4D97-AF65-F5344CB8AC3E}">
        <p14:creationId xmlns:p14="http://schemas.microsoft.com/office/powerpoint/2010/main" val="34653666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Making sure that all data is adequately managed and linked –</a:t>
            </a:r>
            <a:r>
              <a:rPr lang="en-GB" baseline="0" dirty="0" smtClean="0"/>
              <a:t> not just digital (e.g., core or tissue samples)</a:t>
            </a: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Costs – bear in mind</a:t>
            </a:r>
            <a:r>
              <a:rPr lang="en-GB" baseline="0" dirty="0" smtClean="0"/>
              <a:t> cu</a:t>
            </a:r>
            <a:r>
              <a:rPr lang="en-GB" dirty="0" smtClean="0"/>
              <a:t>ration cost</a:t>
            </a:r>
            <a:r>
              <a:rPr lang="en-GB" baseline="0" dirty="0" smtClean="0"/>
              <a:t> coverage </a:t>
            </a:r>
            <a:r>
              <a:rPr lang="en-GB" dirty="0" smtClean="0"/>
              <a:t>varies from council to council</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Ensuring that trainers can progressively</a:t>
            </a:r>
            <a:r>
              <a:rPr lang="en-GB" baseline="0" dirty="0" smtClean="0"/>
              <a:t> build up their expertise over time </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endParaRPr lang="en-GB" dirty="0" smtClean="0"/>
          </a:p>
          <a:p>
            <a:pPr marL="171450" indent="-171450">
              <a:buFont typeface="Arial" panose="020B0604020202020204" pitchFamily="34" charset="0"/>
              <a:buChar char="•"/>
            </a:pPr>
            <a:r>
              <a:rPr lang="en-GB" dirty="0" smtClean="0"/>
              <a:t>Introductory level materials provide an awareness of key issues. </a:t>
            </a:r>
          </a:p>
          <a:p>
            <a:pPr marL="171450" indent="-171450">
              <a:buFont typeface="Arial" panose="020B0604020202020204" pitchFamily="34" charset="0"/>
              <a:buChar char="•"/>
            </a:pPr>
            <a:r>
              <a:rPr lang="en-GB" dirty="0" smtClean="0"/>
              <a:t>Intermediate level materials ensure that participants are able to do something particular after completing the course. </a:t>
            </a:r>
          </a:p>
          <a:p>
            <a:pPr marL="171450" indent="-171450">
              <a:buFont typeface="Arial" panose="020B0604020202020204" pitchFamily="34" charset="0"/>
              <a:buChar char="•"/>
            </a:pPr>
            <a:r>
              <a:rPr lang="en-GB" dirty="0" smtClean="0"/>
              <a:t>Advanced level materials ensure that those completing the course can apply their knowledge in their own particular setting. </a:t>
            </a:r>
          </a:p>
          <a:p>
            <a:endParaRPr lang="en-GB" dirty="0" smtClean="0"/>
          </a:p>
          <a:p>
            <a:r>
              <a:rPr lang="en-GB" dirty="0" smtClean="0"/>
              <a:t>The majority of the training resources identified by the FOSTER team fell with within the introductory or intermediate categories. We may seek to increase the level of advanced materials in years to come as the cohort of trainers</a:t>
            </a:r>
            <a:r>
              <a:rPr lang="en-GB" baseline="0" dirty="0" smtClean="0"/>
              <a:t> </a:t>
            </a:r>
            <a:r>
              <a:rPr lang="en-GB" dirty="0" smtClean="0"/>
              <a:t>become more skilled in dealing with RDM issues.</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a:p>
        </p:txBody>
      </p:sp>
      <p:sp>
        <p:nvSpPr>
          <p:cNvPr id="4" name="Slide Number Placeholder 3"/>
          <p:cNvSpPr>
            <a:spLocks noGrp="1"/>
          </p:cNvSpPr>
          <p:nvPr>
            <p:ph type="sldNum" sz="quarter" idx="10"/>
          </p:nvPr>
        </p:nvSpPr>
        <p:spPr/>
        <p:txBody>
          <a:bodyPr/>
          <a:lstStyle/>
          <a:p>
            <a:fld id="{D4D648DB-08B3-4C37-99AC-20C6D518D609}" type="slidenum">
              <a:rPr lang="en-GB" smtClean="0"/>
              <a:pPr/>
              <a:t>7</a:t>
            </a:fld>
            <a:endParaRPr lang="en-GB"/>
          </a:p>
        </p:txBody>
      </p:sp>
    </p:spTree>
    <p:extLst>
      <p:ext uri="{BB962C8B-B14F-4D97-AF65-F5344CB8AC3E}">
        <p14:creationId xmlns:p14="http://schemas.microsoft.com/office/powerpoint/2010/main" val="42686919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a:p>
            <a:r>
              <a:rPr lang="en-GB" dirty="0" smtClean="0"/>
              <a:t>Based on RDM Readiness workshop breakout group on skills and training,</a:t>
            </a:r>
            <a:r>
              <a:rPr lang="en-GB" baseline="0" dirty="0" smtClean="0"/>
              <a:t> we should bear in mind a few practical points. </a:t>
            </a:r>
          </a:p>
          <a:p>
            <a:endParaRPr lang="en-GB" dirty="0" smtClean="0"/>
          </a:p>
          <a:p>
            <a:r>
              <a:rPr lang="en-GB" dirty="0" smtClean="0"/>
              <a:t>Small</a:t>
            </a:r>
            <a:r>
              <a:rPr lang="en-GB" baseline="0" dirty="0" smtClean="0"/>
              <a:t> teams are the norm. Makes it difficult to carry out day to day support and design and deliver training. </a:t>
            </a:r>
          </a:p>
          <a:p>
            <a:endParaRPr lang="en-GB" baseline="0" dirty="0" smtClean="0"/>
          </a:p>
          <a:p>
            <a:r>
              <a:rPr lang="en-GB" baseline="0" dirty="0" smtClean="0"/>
              <a:t>We need to be aware of these constraints and ensure that others across the institution are also involved in delivering training and not just those tasked with RDM duties. However, spread across HEI can make this time consuming and difficult. </a:t>
            </a:r>
            <a:endParaRPr lang="en-GB" dirty="0"/>
          </a:p>
        </p:txBody>
      </p:sp>
      <p:sp>
        <p:nvSpPr>
          <p:cNvPr id="4" name="Slide Number Placeholder 3"/>
          <p:cNvSpPr>
            <a:spLocks noGrp="1"/>
          </p:cNvSpPr>
          <p:nvPr>
            <p:ph type="sldNum" sz="quarter" idx="10"/>
          </p:nvPr>
        </p:nvSpPr>
        <p:spPr/>
        <p:txBody>
          <a:bodyPr/>
          <a:lstStyle/>
          <a:p>
            <a:fld id="{D4D648DB-08B3-4C37-99AC-20C6D518D609}" type="slidenum">
              <a:rPr lang="en-GB" smtClean="0"/>
              <a:pPr/>
              <a:t>8</a:t>
            </a:fld>
            <a:endParaRPr lang="en-GB"/>
          </a:p>
        </p:txBody>
      </p:sp>
    </p:spTree>
    <p:extLst>
      <p:ext uri="{BB962C8B-B14F-4D97-AF65-F5344CB8AC3E}">
        <p14:creationId xmlns:p14="http://schemas.microsoft.com/office/powerpoint/2010/main" val="33282134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(local infrastructure, policies and support)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Buddying</a:t>
            </a:r>
            <a:r>
              <a:rPr lang="en-GB" baseline="0" dirty="0" smtClean="0"/>
              <a:t> idea proposed by DCC colleague Laura </a:t>
            </a:r>
            <a:r>
              <a:rPr lang="en-GB" dirty="0" smtClean="0"/>
              <a:t>Molloy</a:t>
            </a:r>
            <a:r>
              <a:rPr lang="en-GB" baseline="0" dirty="0" smtClean="0"/>
              <a:t> (</a:t>
            </a:r>
            <a:r>
              <a:rPr lang="en-GB" dirty="0" smtClean="0"/>
              <a:t>2015)</a:t>
            </a:r>
          </a:p>
          <a:p>
            <a:endParaRPr lang="en-GB" dirty="0"/>
          </a:p>
        </p:txBody>
      </p:sp>
      <p:sp>
        <p:nvSpPr>
          <p:cNvPr id="4" name="Slide Number Placeholder 3"/>
          <p:cNvSpPr>
            <a:spLocks noGrp="1"/>
          </p:cNvSpPr>
          <p:nvPr>
            <p:ph type="sldNum" sz="quarter" idx="10"/>
          </p:nvPr>
        </p:nvSpPr>
        <p:spPr/>
        <p:txBody>
          <a:bodyPr/>
          <a:lstStyle/>
          <a:p>
            <a:fld id="{D4D648DB-08B3-4C37-99AC-20C6D518D609}" type="slidenum">
              <a:rPr lang="en-GB" smtClean="0"/>
              <a:pPr/>
              <a:t>9</a:t>
            </a:fld>
            <a:endParaRPr lang="en-GB"/>
          </a:p>
        </p:txBody>
      </p:sp>
    </p:spTree>
    <p:extLst>
      <p:ext uri="{BB962C8B-B14F-4D97-AF65-F5344CB8AC3E}">
        <p14:creationId xmlns:p14="http://schemas.microsoft.com/office/powerpoint/2010/main" val="23038652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a:xfrm>
            <a:off x="2411760" y="1628775"/>
            <a:ext cx="4752628" cy="1514475"/>
          </a:xfrm>
        </p:spPr>
        <p:txBody>
          <a:bodyPr/>
          <a:lstStyle>
            <a:lvl1pPr>
              <a:defRPr sz="3700" baseline="0">
                <a:solidFill>
                  <a:schemeClr val="accent6"/>
                </a:solidFill>
              </a:defRPr>
            </a:lvl1pPr>
          </a:lstStyle>
          <a:p>
            <a:pPr lvl="0"/>
            <a:r>
              <a:rPr lang="en-US" noProof="0" dirty="0" smtClean="0"/>
              <a:t>Click to edit Master title style</a:t>
            </a:r>
            <a:endParaRPr lang="en-GB" noProof="0" dirty="0" smtClean="0"/>
          </a:p>
        </p:txBody>
      </p:sp>
      <p:sp>
        <p:nvSpPr>
          <p:cNvPr id="32771" name="Rectangle 3"/>
          <p:cNvSpPr>
            <a:spLocks noGrp="1" noChangeArrowheads="1"/>
          </p:cNvSpPr>
          <p:nvPr>
            <p:ph type="subTitle" idx="1"/>
          </p:nvPr>
        </p:nvSpPr>
        <p:spPr>
          <a:xfrm>
            <a:off x="247650" y="5437188"/>
            <a:ext cx="2154238" cy="703262"/>
          </a:xfrm>
        </p:spPr>
        <p:txBody>
          <a:bodyPr/>
          <a:lstStyle>
            <a:lvl1pPr marL="0" indent="0">
              <a:buFontTx/>
              <a:buNone/>
              <a:defRPr sz="1700">
                <a:solidFill>
                  <a:schemeClr val="tx2"/>
                </a:solidFill>
              </a:defRPr>
            </a:lvl1pPr>
          </a:lstStyle>
          <a:p>
            <a:pPr lvl="0"/>
            <a:r>
              <a:rPr lang="en-US" noProof="0" smtClean="0"/>
              <a:t>Click to edit Master subtitle style</a:t>
            </a:r>
            <a:endParaRPr lang="en-GB" noProof="0" smtClean="0"/>
          </a:p>
        </p:txBody>
      </p:sp>
      <p:pic>
        <p:nvPicPr>
          <p:cNvPr id="32774"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381000"/>
            <a:ext cx="3124200" cy="788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2788" name="Rectangle 20"/>
          <p:cNvSpPr>
            <a:spLocks noGrp="1" noChangeArrowheads="1"/>
          </p:cNvSpPr>
          <p:nvPr>
            <p:ph type="ftr" sz="quarter" idx="3"/>
          </p:nvPr>
        </p:nvSpPr>
        <p:spPr bwMode="auto">
          <a:xfrm>
            <a:off x="250825" y="6165850"/>
            <a:ext cx="2895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000">
                <a:solidFill>
                  <a:srgbClr val="0E207F"/>
                </a:solidFill>
              </a:defRPr>
            </a:lvl1pPr>
          </a:lstStyle>
          <a:p>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948496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1295400"/>
            <a:ext cx="1943100" cy="45720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762000" y="1295400"/>
            <a:ext cx="5676900" cy="4572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425460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692696"/>
            <a:ext cx="9144000" cy="648072"/>
          </a:xfrm>
        </p:spPr>
        <p:txBody>
          <a:bodyPr/>
          <a:lstStyle>
            <a:lvl1pPr>
              <a:defRPr baseline="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marL="342900" indent="-342900">
              <a:buClr>
                <a:schemeClr val="accent1"/>
              </a:buClr>
              <a:buFont typeface="Wingdings" pitchFamily="2" charset="2"/>
              <a:buChar char="§"/>
              <a:defRPr sz="2400" baseline="0">
                <a:solidFill>
                  <a:schemeClr val="accent6"/>
                </a:solidFill>
                <a:latin typeface="Arial" pitchFamily="34" charset="0"/>
              </a:defRPr>
            </a:lvl1pPr>
            <a:lvl2pPr marL="742950" indent="-285750">
              <a:buClr>
                <a:schemeClr val="accent1"/>
              </a:buClr>
              <a:buFont typeface="Wingdings" pitchFamily="2" charset="2"/>
              <a:buChar char="§"/>
              <a:defRPr baseline="0">
                <a:solidFill>
                  <a:schemeClr val="accent6"/>
                </a:solidFill>
                <a:latin typeface="Arial" pitchFamily="34" charset="0"/>
              </a:defRPr>
            </a:lvl2pPr>
            <a:lvl3pPr marL="1143000" indent="-228600">
              <a:buClr>
                <a:schemeClr val="accent1"/>
              </a:buClr>
              <a:buFont typeface="Wingdings" pitchFamily="2" charset="2"/>
              <a:buChar char="§"/>
              <a:defRPr baseline="0">
                <a:solidFill>
                  <a:schemeClr val="accent6"/>
                </a:solidFill>
                <a:latin typeface="Arial" pitchFamily="34" charset="0"/>
              </a:defRPr>
            </a:lvl3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32102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130268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atin typeface="Arial" pitchFamily="34" charset="0"/>
              </a:defRPr>
            </a:lvl1pPr>
          </a:lstStyle>
          <a:p>
            <a:r>
              <a:rPr lang="en-US" dirty="0" smtClean="0"/>
              <a:t>Click to edit Master title style</a:t>
            </a:r>
            <a:endParaRPr lang="en-GB" dirty="0"/>
          </a:p>
        </p:txBody>
      </p:sp>
      <p:sp>
        <p:nvSpPr>
          <p:cNvPr id="3" name="Content Placeholder 2"/>
          <p:cNvSpPr>
            <a:spLocks noGrp="1"/>
          </p:cNvSpPr>
          <p:nvPr>
            <p:ph sz="half" idx="1"/>
          </p:nvPr>
        </p:nvSpPr>
        <p:spPr>
          <a:xfrm>
            <a:off x="762000" y="2514600"/>
            <a:ext cx="3810000" cy="335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724400" y="2514600"/>
            <a:ext cx="3810000" cy="335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1787993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0" y="764704"/>
            <a:ext cx="9144000" cy="652934"/>
          </a:xfrm>
        </p:spPr>
        <p:txBody>
          <a:bodyPr/>
          <a:lstStyle>
            <a:lvl1pPr>
              <a:defRPr baseline="0">
                <a:latin typeface="Arial" pitchFamily="34" charset="0"/>
              </a:defRPr>
            </a:lvl1pPr>
          </a:lstStyle>
          <a:p>
            <a:r>
              <a:rPr lang="en-US" dirty="0" smtClean="0"/>
              <a:t>Click to edit Master title style</a:t>
            </a:r>
            <a:endParaRPr lang="en-GB" dirty="0"/>
          </a:p>
        </p:txBody>
      </p:sp>
      <p:sp>
        <p:nvSpPr>
          <p:cNvPr id="3" name="Text Placeholder 2"/>
          <p:cNvSpPr>
            <a:spLocks noGrp="1"/>
          </p:cNvSpPr>
          <p:nvPr>
            <p:ph type="body" idx="1"/>
          </p:nvPr>
        </p:nvSpPr>
        <p:spPr>
          <a:xfrm>
            <a:off x="457200" y="1412776"/>
            <a:ext cx="4040188" cy="762099"/>
          </a:xfrm>
        </p:spPr>
        <p:txBody>
          <a:bodyPr anchor="b"/>
          <a:lstStyle>
            <a:lvl1pPr marL="0" indent="0">
              <a:buNone/>
              <a:defRPr sz="2400" b="1"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4645025" y="1412776"/>
            <a:ext cx="4041775" cy="7620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2703829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525" y="692696"/>
            <a:ext cx="9144000" cy="648072"/>
          </a:xfrm>
        </p:spPr>
        <p:txBody>
          <a:bodyPr/>
          <a:lstStyle>
            <a:lvl1pPr>
              <a:defRPr baseline="0">
                <a:latin typeface="Arial" pitchFamily="34" charset="0"/>
              </a:defRPr>
            </a:lvl1pPr>
          </a:lstStyle>
          <a:p>
            <a:r>
              <a:rPr lang="en-US" dirty="0" smtClean="0"/>
              <a:t>Click to edit Master title style</a:t>
            </a:r>
            <a:endParaRPr lang="en-GB" dirty="0"/>
          </a:p>
        </p:txBody>
      </p:sp>
    </p:spTree>
    <p:extLst>
      <p:ext uri="{BB962C8B-B14F-4D97-AF65-F5344CB8AC3E}">
        <p14:creationId xmlns:p14="http://schemas.microsoft.com/office/powerpoint/2010/main" val="1629099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4913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67544" y="1412776"/>
            <a:ext cx="3024336" cy="1162050"/>
          </a:xfrm>
        </p:spPr>
        <p:txBody>
          <a:bodyPr anchor="b"/>
          <a:lstStyle>
            <a:lvl1pPr algn="l">
              <a:defRPr sz="2000" b="1"/>
            </a:lvl1pPr>
          </a:lstStyle>
          <a:p>
            <a:r>
              <a:rPr lang="en-US" dirty="0" smtClean="0"/>
              <a:t>Click to edit Master title style</a:t>
            </a:r>
            <a:endParaRPr lang="en-GB"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2564904"/>
            <a:ext cx="3034680" cy="356125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25808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907704" y="980728"/>
            <a:ext cx="5298976" cy="374684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30076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bwMode="auto">
          <a:xfrm>
            <a:off x="0" y="692696"/>
            <a:ext cx="9144000"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dirty="0" smtClean="0"/>
              <a:t>Click to edit Master title style</a:t>
            </a:r>
          </a:p>
        </p:txBody>
      </p:sp>
      <p:sp>
        <p:nvSpPr>
          <p:cNvPr id="31747" name="Rectangle 3"/>
          <p:cNvSpPr>
            <a:spLocks noGrp="1" noChangeArrowheads="1"/>
          </p:cNvSpPr>
          <p:nvPr>
            <p:ph type="body" idx="1"/>
          </p:nvPr>
        </p:nvSpPr>
        <p:spPr bwMode="auto">
          <a:xfrm>
            <a:off x="762000" y="2564904"/>
            <a:ext cx="7772400"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p:txBody>
      </p:sp>
      <p:sp>
        <p:nvSpPr>
          <p:cNvPr id="31756" name="Text Box 12"/>
          <p:cNvSpPr txBox="1">
            <a:spLocks noChangeArrowheads="1"/>
          </p:cNvSpPr>
          <p:nvPr/>
        </p:nvSpPr>
        <p:spPr bwMode="auto">
          <a:xfrm>
            <a:off x="3032125" y="2651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GB"/>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ctr" rtl="0" eaLnBrk="1" fontAlgn="base" hangingPunct="1">
        <a:spcBef>
          <a:spcPct val="0"/>
        </a:spcBef>
        <a:spcAft>
          <a:spcPct val="0"/>
        </a:spcAft>
        <a:defRPr sz="3200" b="1" baseline="0">
          <a:solidFill>
            <a:schemeClr val="accent6"/>
          </a:solidFill>
          <a:latin typeface="+mj-lt"/>
          <a:ea typeface="+mj-ea"/>
          <a:cs typeface="+mj-cs"/>
        </a:defRPr>
      </a:lvl1pPr>
      <a:lvl2pPr algn="l" rtl="0" eaLnBrk="1" fontAlgn="base" hangingPunct="1">
        <a:spcBef>
          <a:spcPct val="0"/>
        </a:spcBef>
        <a:spcAft>
          <a:spcPct val="0"/>
        </a:spcAft>
        <a:defRPr sz="3200" b="1">
          <a:solidFill>
            <a:srgbClr val="445188"/>
          </a:solidFill>
          <a:latin typeface="Arial" charset="0"/>
        </a:defRPr>
      </a:lvl2pPr>
      <a:lvl3pPr algn="l" rtl="0" eaLnBrk="1" fontAlgn="base" hangingPunct="1">
        <a:spcBef>
          <a:spcPct val="0"/>
        </a:spcBef>
        <a:spcAft>
          <a:spcPct val="0"/>
        </a:spcAft>
        <a:defRPr sz="3200" b="1">
          <a:solidFill>
            <a:srgbClr val="445188"/>
          </a:solidFill>
          <a:latin typeface="Arial" charset="0"/>
        </a:defRPr>
      </a:lvl3pPr>
      <a:lvl4pPr algn="l" rtl="0" eaLnBrk="1" fontAlgn="base" hangingPunct="1">
        <a:spcBef>
          <a:spcPct val="0"/>
        </a:spcBef>
        <a:spcAft>
          <a:spcPct val="0"/>
        </a:spcAft>
        <a:defRPr sz="3200" b="1">
          <a:solidFill>
            <a:srgbClr val="445188"/>
          </a:solidFill>
          <a:latin typeface="Arial" charset="0"/>
        </a:defRPr>
      </a:lvl4pPr>
      <a:lvl5pPr algn="l" rtl="0" eaLnBrk="1" fontAlgn="base" hangingPunct="1">
        <a:spcBef>
          <a:spcPct val="0"/>
        </a:spcBef>
        <a:spcAft>
          <a:spcPct val="0"/>
        </a:spcAft>
        <a:defRPr sz="3200" b="1">
          <a:solidFill>
            <a:srgbClr val="445188"/>
          </a:solidFill>
          <a:latin typeface="Arial" charset="0"/>
        </a:defRPr>
      </a:lvl5pPr>
      <a:lvl6pPr marL="457200" algn="l" rtl="0" eaLnBrk="1" fontAlgn="base" hangingPunct="1">
        <a:spcBef>
          <a:spcPct val="0"/>
        </a:spcBef>
        <a:spcAft>
          <a:spcPct val="0"/>
        </a:spcAft>
        <a:defRPr sz="3200" b="1">
          <a:solidFill>
            <a:srgbClr val="445188"/>
          </a:solidFill>
          <a:latin typeface="Arial" charset="0"/>
        </a:defRPr>
      </a:lvl6pPr>
      <a:lvl7pPr marL="914400" algn="l" rtl="0" eaLnBrk="1" fontAlgn="base" hangingPunct="1">
        <a:spcBef>
          <a:spcPct val="0"/>
        </a:spcBef>
        <a:spcAft>
          <a:spcPct val="0"/>
        </a:spcAft>
        <a:defRPr sz="3200" b="1">
          <a:solidFill>
            <a:srgbClr val="445188"/>
          </a:solidFill>
          <a:latin typeface="Arial" charset="0"/>
        </a:defRPr>
      </a:lvl7pPr>
      <a:lvl8pPr marL="1371600" algn="l" rtl="0" eaLnBrk="1" fontAlgn="base" hangingPunct="1">
        <a:spcBef>
          <a:spcPct val="0"/>
        </a:spcBef>
        <a:spcAft>
          <a:spcPct val="0"/>
        </a:spcAft>
        <a:defRPr sz="3200" b="1">
          <a:solidFill>
            <a:srgbClr val="445188"/>
          </a:solidFill>
          <a:latin typeface="Arial" charset="0"/>
        </a:defRPr>
      </a:lvl8pPr>
      <a:lvl9pPr marL="1828800" algn="l" rtl="0" eaLnBrk="1" fontAlgn="base" hangingPunct="1">
        <a:spcBef>
          <a:spcPct val="0"/>
        </a:spcBef>
        <a:spcAft>
          <a:spcPct val="0"/>
        </a:spcAft>
        <a:defRPr sz="3200" b="1">
          <a:solidFill>
            <a:srgbClr val="445188"/>
          </a:solidFill>
          <a:latin typeface="Arial" charset="0"/>
        </a:defRPr>
      </a:lvl9pPr>
    </p:titleStyle>
    <p:bodyStyle>
      <a:lvl1pPr marL="457200" indent="-457200" algn="l" rtl="0" eaLnBrk="1" fontAlgn="base" hangingPunct="1">
        <a:spcBef>
          <a:spcPct val="20000"/>
        </a:spcBef>
        <a:spcAft>
          <a:spcPct val="0"/>
        </a:spcAft>
        <a:buClr>
          <a:schemeClr val="accent1"/>
        </a:buClr>
        <a:buFont typeface="Wingdings" pitchFamily="2" charset="2"/>
        <a:buChar char="§"/>
        <a:defRPr sz="2400" baseline="0">
          <a:solidFill>
            <a:schemeClr val="accent6"/>
          </a:solidFill>
          <a:latin typeface="Arial" pitchFamily="34" charset="0"/>
          <a:ea typeface="+mn-ea"/>
          <a:cs typeface="+mn-cs"/>
        </a:defRPr>
      </a:lvl1pPr>
      <a:lvl2pPr marL="800100" indent="-342900" algn="l" rtl="0" eaLnBrk="1" fontAlgn="base" hangingPunct="1">
        <a:spcBef>
          <a:spcPct val="20000"/>
        </a:spcBef>
        <a:spcAft>
          <a:spcPct val="0"/>
        </a:spcAft>
        <a:buClr>
          <a:schemeClr val="accent1"/>
        </a:buClr>
        <a:buFont typeface="Wingdings" pitchFamily="2" charset="2"/>
        <a:buChar char="§"/>
        <a:defRPr sz="2000" baseline="0">
          <a:solidFill>
            <a:schemeClr val="accent6"/>
          </a:solidFill>
          <a:latin typeface="Arial" pitchFamily="34" charset="0"/>
        </a:defRPr>
      </a:lvl2pPr>
      <a:lvl3pPr marL="1200150" indent="-285750" algn="l" rtl="0" eaLnBrk="1" fontAlgn="base" hangingPunct="1">
        <a:spcBef>
          <a:spcPct val="20000"/>
        </a:spcBef>
        <a:spcAft>
          <a:spcPct val="0"/>
        </a:spcAft>
        <a:buClr>
          <a:schemeClr val="accent1"/>
        </a:buClr>
        <a:buFont typeface="Wingdings" pitchFamily="2" charset="2"/>
        <a:buChar char="§"/>
        <a:defRPr baseline="0">
          <a:solidFill>
            <a:schemeClr val="accent6"/>
          </a:solidFill>
          <a:latin typeface="Arial" pitchFamily="34" charset="0"/>
        </a:defRPr>
      </a:lvl3pPr>
      <a:lvl4pPr marL="1600200" indent="-228600" algn="l" rtl="0" eaLnBrk="1" fontAlgn="base" hangingPunct="1">
        <a:spcBef>
          <a:spcPct val="20000"/>
        </a:spcBef>
        <a:spcAft>
          <a:spcPct val="0"/>
        </a:spcAft>
        <a:buChar char="–"/>
        <a:defRPr sz="2000">
          <a:solidFill>
            <a:schemeClr val="bg1"/>
          </a:solidFill>
          <a:latin typeface="+mn-lt"/>
        </a:defRPr>
      </a:lvl4pPr>
      <a:lvl5pPr marL="2057400" indent="-228600" algn="l" rtl="0" eaLnBrk="1" fontAlgn="base" hangingPunct="1">
        <a:spcBef>
          <a:spcPct val="20000"/>
        </a:spcBef>
        <a:spcAft>
          <a:spcPct val="0"/>
        </a:spcAft>
        <a:buChar char="»"/>
        <a:defRPr sz="2000">
          <a:solidFill>
            <a:schemeClr val="bg1"/>
          </a:solidFill>
          <a:latin typeface="+mn-lt"/>
        </a:defRPr>
      </a:lvl5pPr>
      <a:lvl6pPr marL="2514600" indent="-228600" algn="l" rtl="0" eaLnBrk="1" fontAlgn="base" hangingPunct="1">
        <a:spcBef>
          <a:spcPct val="20000"/>
        </a:spcBef>
        <a:spcAft>
          <a:spcPct val="0"/>
        </a:spcAft>
        <a:buChar char="»"/>
        <a:defRPr sz="2000">
          <a:solidFill>
            <a:schemeClr val="bg1"/>
          </a:solidFill>
          <a:latin typeface="+mn-lt"/>
        </a:defRPr>
      </a:lvl6pPr>
      <a:lvl7pPr marL="2971800" indent="-228600" algn="l" rtl="0" eaLnBrk="1" fontAlgn="base" hangingPunct="1">
        <a:spcBef>
          <a:spcPct val="20000"/>
        </a:spcBef>
        <a:spcAft>
          <a:spcPct val="0"/>
        </a:spcAft>
        <a:buChar char="»"/>
        <a:defRPr sz="2000">
          <a:solidFill>
            <a:schemeClr val="bg1"/>
          </a:solidFill>
          <a:latin typeface="+mn-lt"/>
        </a:defRPr>
      </a:lvl7pPr>
      <a:lvl8pPr marL="3429000" indent="-228600" algn="l" rtl="0" eaLnBrk="1" fontAlgn="base" hangingPunct="1">
        <a:spcBef>
          <a:spcPct val="20000"/>
        </a:spcBef>
        <a:spcAft>
          <a:spcPct val="0"/>
        </a:spcAft>
        <a:buChar char="»"/>
        <a:defRPr sz="2000">
          <a:solidFill>
            <a:schemeClr val="bg1"/>
          </a:solidFill>
          <a:latin typeface="+mn-lt"/>
        </a:defRPr>
      </a:lvl8pPr>
      <a:lvl9pPr marL="3886200" indent="-228600" algn="l" rtl="0" eaLnBrk="1" fontAlgn="base" hangingPunct="1">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www.dcc.ac.uk/resources/how-guides/track-data-impact-metric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769755" y="1267272"/>
            <a:ext cx="7632848" cy="2016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3200" b="1" baseline="0">
                <a:solidFill>
                  <a:schemeClr val="accent6"/>
                </a:solidFill>
                <a:latin typeface="+mj-lt"/>
                <a:ea typeface="+mj-ea"/>
                <a:cs typeface="+mj-cs"/>
              </a:defRPr>
            </a:lvl1pPr>
            <a:lvl2pPr algn="l" rtl="0" eaLnBrk="1" fontAlgn="base" hangingPunct="1">
              <a:spcBef>
                <a:spcPct val="0"/>
              </a:spcBef>
              <a:spcAft>
                <a:spcPct val="0"/>
              </a:spcAft>
              <a:defRPr sz="3200" b="1">
                <a:solidFill>
                  <a:srgbClr val="445188"/>
                </a:solidFill>
                <a:latin typeface="Arial" charset="0"/>
              </a:defRPr>
            </a:lvl2pPr>
            <a:lvl3pPr algn="l" rtl="0" eaLnBrk="1" fontAlgn="base" hangingPunct="1">
              <a:spcBef>
                <a:spcPct val="0"/>
              </a:spcBef>
              <a:spcAft>
                <a:spcPct val="0"/>
              </a:spcAft>
              <a:defRPr sz="3200" b="1">
                <a:solidFill>
                  <a:srgbClr val="445188"/>
                </a:solidFill>
                <a:latin typeface="Arial" charset="0"/>
              </a:defRPr>
            </a:lvl3pPr>
            <a:lvl4pPr algn="l" rtl="0" eaLnBrk="1" fontAlgn="base" hangingPunct="1">
              <a:spcBef>
                <a:spcPct val="0"/>
              </a:spcBef>
              <a:spcAft>
                <a:spcPct val="0"/>
              </a:spcAft>
              <a:defRPr sz="3200" b="1">
                <a:solidFill>
                  <a:srgbClr val="445188"/>
                </a:solidFill>
                <a:latin typeface="Arial" charset="0"/>
              </a:defRPr>
            </a:lvl4pPr>
            <a:lvl5pPr algn="l" rtl="0" eaLnBrk="1" fontAlgn="base" hangingPunct="1">
              <a:spcBef>
                <a:spcPct val="0"/>
              </a:spcBef>
              <a:spcAft>
                <a:spcPct val="0"/>
              </a:spcAft>
              <a:defRPr sz="3200" b="1">
                <a:solidFill>
                  <a:srgbClr val="445188"/>
                </a:solidFill>
                <a:latin typeface="Arial" charset="0"/>
              </a:defRPr>
            </a:lvl5pPr>
            <a:lvl6pPr marL="457200" algn="l" rtl="0" eaLnBrk="1" fontAlgn="base" hangingPunct="1">
              <a:spcBef>
                <a:spcPct val="0"/>
              </a:spcBef>
              <a:spcAft>
                <a:spcPct val="0"/>
              </a:spcAft>
              <a:defRPr sz="3200" b="1">
                <a:solidFill>
                  <a:srgbClr val="445188"/>
                </a:solidFill>
                <a:latin typeface="Arial" charset="0"/>
              </a:defRPr>
            </a:lvl6pPr>
            <a:lvl7pPr marL="914400" algn="l" rtl="0" eaLnBrk="1" fontAlgn="base" hangingPunct="1">
              <a:spcBef>
                <a:spcPct val="0"/>
              </a:spcBef>
              <a:spcAft>
                <a:spcPct val="0"/>
              </a:spcAft>
              <a:defRPr sz="3200" b="1">
                <a:solidFill>
                  <a:srgbClr val="445188"/>
                </a:solidFill>
                <a:latin typeface="Arial" charset="0"/>
              </a:defRPr>
            </a:lvl7pPr>
            <a:lvl8pPr marL="1371600" algn="l" rtl="0" eaLnBrk="1" fontAlgn="base" hangingPunct="1">
              <a:spcBef>
                <a:spcPct val="0"/>
              </a:spcBef>
              <a:spcAft>
                <a:spcPct val="0"/>
              </a:spcAft>
              <a:defRPr sz="3200" b="1">
                <a:solidFill>
                  <a:srgbClr val="445188"/>
                </a:solidFill>
                <a:latin typeface="Arial" charset="0"/>
              </a:defRPr>
            </a:lvl8pPr>
            <a:lvl9pPr marL="1828800" algn="l" rtl="0" eaLnBrk="1" fontAlgn="base" hangingPunct="1">
              <a:spcBef>
                <a:spcPct val="0"/>
              </a:spcBef>
              <a:spcAft>
                <a:spcPct val="0"/>
              </a:spcAft>
              <a:defRPr sz="3200" b="1">
                <a:solidFill>
                  <a:srgbClr val="445188"/>
                </a:solidFill>
                <a:latin typeface="Arial" charset="0"/>
              </a:defRPr>
            </a:lvl9pPr>
          </a:lstStyle>
          <a:p>
            <a:r>
              <a:rPr lang="en-GB" sz="4000" kern="0" dirty="0" smtClean="0">
                <a:latin typeface="Calibri" pitchFamily="34" charset="0"/>
                <a:cs typeface="Calibri" pitchFamily="34" charset="0"/>
              </a:rPr>
              <a:t>Training </a:t>
            </a:r>
            <a:r>
              <a:rPr lang="en-GB" sz="4000" kern="0" dirty="0">
                <a:latin typeface="Calibri" pitchFamily="34" charset="0"/>
                <a:cs typeface="Calibri" pitchFamily="34" charset="0"/>
              </a:rPr>
              <a:t>the </a:t>
            </a:r>
            <a:r>
              <a:rPr lang="en-GB" sz="4000" kern="0" dirty="0" smtClean="0">
                <a:latin typeface="Calibri" pitchFamily="34" charset="0"/>
                <a:cs typeface="Calibri" pitchFamily="34" charset="0"/>
              </a:rPr>
              <a:t>trainers:  </a:t>
            </a:r>
          </a:p>
          <a:p>
            <a:r>
              <a:rPr lang="en-GB" sz="4000" kern="0" dirty="0" smtClean="0">
                <a:latin typeface="Calibri" pitchFamily="34" charset="0"/>
                <a:cs typeface="Calibri" pitchFamily="34" charset="0"/>
              </a:rPr>
              <a:t>some lessons learned</a:t>
            </a:r>
          </a:p>
        </p:txBody>
      </p:sp>
      <p:sp>
        <p:nvSpPr>
          <p:cNvPr id="6" name="Subtitle 2"/>
          <p:cNvSpPr txBox="1">
            <a:spLocks/>
          </p:cNvSpPr>
          <p:nvPr/>
        </p:nvSpPr>
        <p:spPr bwMode="auto">
          <a:xfrm>
            <a:off x="395534" y="3501008"/>
            <a:ext cx="8381291" cy="1438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accent1"/>
              </a:buClr>
              <a:buFont typeface="Wingdings" pitchFamily="2" charset="2"/>
              <a:buChar char="§"/>
              <a:defRPr sz="2400" baseline="0">
                <a:solidFill>
                  <a:schemeClr val="accent6"/>
                </a:solidFill>
                <a:latin typeface="Arial" pitchFamily="34" charset="0"/>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000" baseline="0">
                <a:solidFill>
                  <a:schemeClr val="accent6"/>
                </a:solidFill>
                <a:latin typeface="Arial" pitchFamily="34" charset="0"/>
              </a:defRPr>
            </a:lvl2pPr>
            <a:lvl3pPr marL="1143000" indent="-228600" algn="l" rtl="0" eaLnBrk="1" fontAlgn="base" hangingPunct="1">
              <a:spcBef>
                <a:spcPct val="20000"/>
              </a:spcBef>
              <a:spcAft>
                <a:spcPct val="0"/>
              </a:spcAft>
              <a:buClr>
                <a:schemeClr val="accent1"/>
              </a:buClr>
              <a:buFont typeface="Wingdings" pitchFamily="2" charset="2"/>
              <a:buChar char="§"/>
              <a:defRPr baseline="0">
                <a:solidFill>
                  <a:schemeClr val="accent6"/>
                </a:solidFill>
                <a:latin typeface="Arial" pitchFamily="34" charset="0"/>
              </a:defRPr>
            </a:lvl3pPr>
            <a:lvl4pPr marL="1600200" indent="-228600" algn="l" rtl="0" eaLnBrk="1" fontAlgn="base" hangingPunct="1">
              <a:spcBef>
                <a:spcPct val="20000"/>
              </a:spcBef>
              <a:spcAft>
                <a:spcPct val="0"/>
              </a:spcAft>
              <a:buChar char="–"/>
              <a:defRPr sz="2000">
                <a:solidFill>
                  <a:schemeClr val="bg1"/>
                </a:solidFill>
                <a:latin typeface="+mn-lt"/>
              </a:defRPr>
            </a:lvl4pPr>
            <a:lvl5pPr marL="2057400" indent="-228600" algn="l" rtl="0" eaLnBrk="1" fontAlgn="base" hangingPunct="1">
              <a:spcBef>
                <a:spcPct val="20000"/>
              </a:spcBef>
              <a:spcAft>
                <a:spcPct val="0"/>
              </a:spcAft>
              <a:buChar char="»"/>
              <a:defRPr sz="2000">
                <a:solidFill>
                  <a:schemeClr val="bg1"/>
                </a:solidFill>
                <a:latin typeface="+mn-lt"/>
              </a:defRPr>
            </a:lvl5pPr>
            <a:lvl6pPr marL="2514600" indent="-228600" algn="l" rtl="0" eaLnBrk="1" fontAlgn="base" hangingPunct="1">
              <a:spcBef>
                <a:spcPct val="20000"/>
              </a:spcBef>
              <a:spcAft>
                <a:spcPct val="0"/>
              </a:spcAft>
              <a:buChar char="»"/>
              <a:defRPr sz="2000">
                <a:solidFill>
                  <a:schemeClr val="bg1"/>
                </a:solidFill>
                <a:latin typeface="+mn-lt"/>
              </a:defRPr>
            </a:lvl6pPr>
            <a:lvl7pPr marL="2971800" indent="-228600" algn="l" rtl="0" eaLnBrk="1" fontAlgn="base" hangingPunct="1">
              <a:spcBef>
                <a:spcPct val="20000"/>
              </a:spcBef>
              <a:spcAft>
                <a:spcPct val="0"/>
              </a:spcAft>
              <a:buChar char="»"/>
              <a:defRPr sz="2000">
                <a:solidFill>
                  <a:schemeClr val="bg1"/>
                </a:solidFill>
                <a:latin typeface="+mn-lt"/>
              </a:defRPr>
            </a:lvl7pPr>
            <a:lvl8pPr marL="3429000" indent="-228600" algn="l" rtl="0" eaLnBrk="1" fontAlgn="base" hangingPunct="1">
              <a:spcBef>
                <a:spcPct val="20000"/>
              </a:spcBef>
              <a:spcAft>
                <a:spcPct val="0"/>
              </a:spcAft>
              <a:buChar char="»"/>
              <a:defRPr sz="2000">
                <a:solidFill>
                  <a:schemeClr val="bg1"/>
                </a:solidFill>
                <a:latin typeface="+mn-lt"/>
              </a:defRPr>
            </a:lvl8pPr>
            <a:lvl9pPr marL="3886200" indent="-228600" algn="l" rtl="0" eaLnBrk="1" fontAlgn="base" hangingPunct="1">
              <a:spcBef>
                <a:spcPct val="20000"/>
              </a:spcBef>
              <a:spcAft>
                <a:spcPct val="0"/>
              </a:spcAft>
              <a:buChar char="»"/>
              <a:defRPr sz="2000">
                <a:solidFill>
                  <a:schemeClr val="bg1"/>
                </a:solidFill>
                <a:latin typeface="+mn-lt"/>
              </a:defRPr>
            </a:lvl9pPr>
          </a:lstStyle>
          <a:p>
            <a:pPr marL="0" indent="0" algn="ctr">
              <a:buNone/>
            </a:pPr>
            <a:r>
              <a:rPr lang="en-GB" kern="0" dirty="0" smtClean="0">
                <a:solidFill>
                  <a:schemeClr val="accent2"/>
                </a:solidFill>
                <a:cs typeface="Calibri" pitchFamily="34" charset="0"/>
              </a:rPr>
              <a:t>Joy Davidson </a:t>
            </a:r>
          </a:p>
          <a:p>
            <a:pPr marL="0" indent="0" algn="ctr">
              <a:buNone/>
            </a:pPr>
            <a:r>
              <a:rPr lang="en-GB" kern="0" dirty="0" smtClean="0">
                <a:solidFill>
                  <a:schemeClr val="accent2"/>
                </a:solidFill>
                <a:cs typeface="Calibri" pitchFamily="34" charset="0"/>
              </a:rPr>
              <a:t>Digital Curation Centre</a:t>
            </a:r>
          </a:p>
          <a:p>
            <a:pPr marL="0" indent="0" algn="ctr">
              <a:buNone/>
            </a:pPr>
            <a:endParaRPr lang="en-GB" kern="0" dirty="0">
              <a:latin typeface="Calibri" pitchFamily="34" charset="0"/>
              <a:cs typeface="Calibri" pitchFamily="34" charset="0"/>
            </a:endParaRPr>
          </a:p>
        </p:txBody>
      </p:sp>
      <p:pic>
        <p:nvPicPr>
          <p:cNvPr id="7" name="Picture 7" descr="DCC_logo.GIF"/>
          <p:cNvPicPr>
            <a:picLocks noChangeAspect="1"/>
          </p:cNvPicPr>
          <p:nvPr/>
        </p:nvPicPr>
        <p:blipFill>
          <a:blip r:embed="rId3" cstate="print"/>
          <a:srcRect/>
          <a:stretch>
            <a:fillRect/>
          </a:stretch>
        </p:blipFill>
        <p:spPr bwMode="auto">
          <a:xfrm>
            <a:off x="179512" y="6021288"/>
            <a:ext cx="3160535" cy="658775"/>
          </a:xfrm>
          <a:prstGeom prst="rect">
            <a:avLst/>
          </a:prstGeom>
          <a:noFill/>
          <a:ln w="9525">
            <a:noFill/>
            <a:miter lim="800000"/>
            <a:headEnd/>
            <a:tailEnd/>
          </a:ln>
        </p:spPr>
      </p:pic>
      <p:pic>
        <p:nvPicPr>
          <p:cNvPr id="8" name="Picture 3"/>
          <p:cNvPicPr>
            <a:picLocks noChangeAspect="1" noChangeArrowheads="1"/>
          </p:cNvPicPr>
          <p:nvPr/>
        </p:nvPicPr>
        <p:blipFill>
          <a:blip r:embed="rId4" cstate="print"/>
          <a:srcRect/>
          <a:stretch>
            <a:fillRect/>
          </a:stretch>
        </p:blipFill>
        <p:spPr bwMode="auto">
          <a:xfrm>
            <a:off x="7308304" y="6165304"/>
            <a:ext cx="1578243" cy="552877"/>
          </a:xfrm>
          <a:prstGeom prst="rect">
            <a:avLst/>
          </a:prstGeom>
          <a:noFill/>
          <a:ln w="9525">
            <a:noFill/>
            <a:miter lim="800000"/>
            <a:headEnd/>
            <a:tailEnd/>
          </a:ln>
        </p:spPr>
      </p:pic>
    </p:spTree>
    <p:extLst>
      <p:ext uri="{BB962C8B-B14F-4D97-AF65-F5344CB8AC3E}">
        <p14:creationId xmlns:p14="http://schemas.microsoft.com/office/powerpoint/2010/main" val="23654127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2656"/>
            <a:ext cx="9144000" cy="648072"/>
          </a:xfrm>
        </p:spPr>
        <p:txBody>
          <a:bodyPr/>
          <a:lstStyle/>
          <a:p>
            <a:r>
              <a:rPr lang="en-GB" dirty="0" smtClean="0"/>
              <a:t>Longer term: define how to measure success</a:t>
            </a:r>
            <a:endParaRPr lang="en-GB"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619672" y="1327407"/>
            <a:ext cx="4123461" cy="2982809"/>
          </a:xfrm>
          <a:ln>
            <a:solidFill>
              <a:schemeClr val="tx1"/>
            </a:solidFill>
          </a:ln>
        </p:spPr>
      </p:pic>
      <p:sp>
        <p:nvSpPr>
          <p:cNvPr id="5" name="Rectangle 4"/>
          <p:cNvSpPr/>
          <p:nvPr/>
        </p:nvSpPr>
        <p:spPr>
          <a:xfrm>
            <a:off x="1043608" y="4322792"/>
            <a:ext cx="4896544" cy="276999"/>
          </a:xfrm>
          <a:prstGeom prst="rect">
            <a:avLst/>
          </a:prstGeom>
        </p:spPr>
        <p:txBody>
          <a:bodyPr wrap="square">
            <a:spAutoFit/>
          </a:bodyPr>
          <a:lstStyle/>
          <a:p>
            <a:r>
              <a:rPr lang="en-GB" sz="1200" dirty="0">
                <a:hlinkClick r:id="rId4"/>
              </a:rPr>
              <a:t>http://</a:t>
            </a:r>
            <a:r>
              <a:rPr lang="en-GB" sz="1200" dirty="0" err="1" smtClean="0">
                <a:hlinkClick r:id="rId4"/>
              </a:rPr>
              <a:t>www.dcc.ac.uk</a:t>
            </a:r>
            <a:r>
              <a:rPr lang="en-GB" sz="1200" dirty="0" smtClean="0">
                <a:hlinkClick r:id="rId4"/>
              </a:rPr>
              <a:t>/resources/how-guides/track-data-impact-metrics</a:t>
            </a:r>
            <a:r>
              <a:rPr lang="en-GB" sz="1200" dirty="0" smtClean="0"/>
              <a:t> </a:t>
            </a:r>
            <a:endParaRPr lang="en-GB" sz="1200" dirty="0"/>
          </a:p>
        </p:txBody>
      </p:sp>
      <p:sp>
        <p:nvSpPr>
          <p:cNvPr id="7" name="TextBox 6"/>
          <p:cNvSpPr txBox="1"/>
          <p:nvPr/>
        </p:nvSpPr>
        <p:spPr>
          <a:xfrm>
            <a:off x="605459" y="5445224"/>
            <a:ext cx="8571578" cy="646331"/>
          </a:xfrm>
          <a:prstGeom prst="rect">
            <a:avLst/>
          </a:prstGeom>
          <a:noFill/>
        </p:spPr>
        <p:txBody>
          <a:bodyPr wrap="none" rtlCol="0">
            <a:spAutoFit/>
          </a:bodyPr>
          <a:lstStyle/>
          <a:p>
            <a:pPr algn="ctr"/>
            <a:r>
              <a:rPr lang="en-GB" sz="3600" dirty="0" smtClean="0">
                <a:solidFill>
                  <a:schemeClr val="accent6"/>
                </a:solidFill>
              </a:rPr>
              <a:t>How can we assess impact our training? </a:t>
            </a:r>
            <a:endParaRPr lang="en-GB" sz="3600" dirty="0">
              <a:solidFill>
                <a:schemeClr val="accent6"/>
              </a:solidFill>
            </a:endParaRPr>
          </a:p>
        </p:txBody>
      </p:sp>
    </p:spTree>
    <p:extLst>
      <p:ext uri="{BB962C8B-B14F-4D97-AF65-F5344CB8AC3E}">
        <p14:creationId xmlns:p14="http://schemas.microsoft.com/office/powerpoint/2010/main" val="11989222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2656"/>
            <a:ext cx="9144000" cy="648072"/>
          </a:xfrm>
        </p:spPr>
        <p:txBody>
          <a:bodyPr/>
          <a:lstStyle/>
          <a:p>
            <a:r>
              <a:rPr lang="en-GB" dirty="0" smtClean="0"/>
              <a:t>Benefits</a:t>
            </a:r>
            <a:endParaRPr lang="en-GB" dirty="0"/>
          </a:p>
        </p:txBody>
      </p:sp>
      <p:sp>
        <p:nvSpPr>
          <p:cNvPr id="3" name="Content Placeholder 2"/>
          <p:cNvSpPr>
            <a:spLocks noGrp="1"/>
          </p:cNvSpPr>
          <p:nvPr>
            <p:ph idx="1"/>
          </p:nvPr>
        </p:nvSpPr>
        <p:spPr>
          <a:xfrm>
            <a:off x="685800" y="1484784"/>
            <a:ext cx="7772400" cy="4032448"/>
          </a:xfrm>
        </p:spPr>
        <p:txBody>
          <a:bodyPr/>
          <a:lstStyle/>
          <a:p>
            <a:r>
              <a:rPr lang="en-GB" dirty="0"/>
              <a:t>Compliance with external funding bodies </a:t>
            </a:r>
            <a:r>
              <a:rPr lang="en-GB" dirty="0" smtClean="0"/>
              <a:t>mandates but also…</a:t>
            </a:r>
            <a:endParaRPr lang="en-GB" dirty="0"/>
          </a:p>
          <a:p>
            <a:r>
              <a:rPr lang="en-GB" dirty="0"/>
              <a:t>Systems and support that are utilised and relevant to researchers’ needs</a:t>
            </a:r>
          </a:p>
          <a:p>
            <a:r>
              <a:rPr lang="en-GB" dirty="0" smtClean="0"/>
              <a:t>Better and more </a:t>
            </a:r>
            <a:r>
              <a:rPr lang="en-GB" dirty="0"/>
              <a:t>reproducible research</a:t>
            </a:r>
          </a:p>
          <a:p>
            <a:r>
              <a:rPr lang="en-GB" dirty="0"/>
              <a:t>More visible research outputs and increased impact</a:t>
            </a:r>
          </a:p>
          <a:p>
            <a:r>
              <a:rPr lang="en-GB" dirty="0"/>
              <a:t>Easier reporting through more joined up systems and processes</a:t>
            </a:r>
          </a:p>
          <a:p>
            <a:endParaRPr lang="en-GB" dirty="0"/>
          </a:p>
        </p:txBody>
      </p:sp>
    </p:spTree>
    <p:extLst>
      <p:ext uri="{BB962C8B-B14F-4D97-AF65-F5344CB8AC3E}">
        <p14:creationId xmlns:p14="http://schemas.microsoft.com/office/powerpoint/2010/main" val="42108830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24744"/>
            <a:ext cx="9144000" cy="648072"/>
          </a:xfrm>
        </p:spPr>
        <p:txBody>
          <a:bodyPr/>
          <a:lstStyle/>
          <a:p>
            <a:r>
              <a:rPr lang="en-GB" sz="3600" dirty="0" smtClean="0"/>
              <a:t>Thanks – any questions? </a:t>
            </a:r>
            <a:endParaRPr lang="en-GB" sz="3600" dirty="0"/>
          </a:p>
        </p:txBody>
      </p:sp>
      <p:sp>
        <p:nvSpPr>
          <p:cNvPr id="3" name="Content Placeholder 2"/>
          <p:cNvSpPr>
            <a:spLocks noGrp="1"/>
          </p:cNvSpPr>
          <p:nvPr>
            <p:ph idx="1"/>
          </p:nvPr>
        </p:nvSpPr>
        <p:spPr/>
        <p:txBody>
          <a:bodyPr/>
          <a:lstStyle/>
          <a:p>
            <a:pPr marL="0" indent="0" algn="ctr">
              <a:buNone/>
            </a:pPr>
            <a:r>
              <a:rPr lang="en-GB" sz="3600" dirty="0"/>
              <a:t>joy.davidson@glasgow.ac.uk </a:t>
            </a:r>
          </a:p>
          <a:p>
            <a:pPr marL="0" indent="0" algn="ctr">
              <a:buNone/>
            </a:pPr>
            <a:r>
              <a:rPr lang="en-GB" sz="3600" dirty="0"/>
              <a:t>@jd162a </a:t>
            </a:r>
          </a:p>
          <a:p>
            <a:pPr marL="0" indent="0" algn="ctr">
              <a:buNone/>
            </a:pPr>
            <a:r>
              <a:rPr lang="en-GB" sz="3600" dirty="0"/>
              <a:t>www.dcc.ac.uk</a:t>
            </a:r>
          </a:p>
        </p:txBody>
      </p:sp>
    </p:spTree>
    <p:extLst>
      <p:ext uri="{BB962C8B-B14F-4D97-AF65-F5344CB8AC3E}">
        <p14:creationId xmlns:p14="http://schemas.microsoft.com/office/powerpoint/2010/main" val="41641284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19872" y="3119190"/>
            <a:ext cx="4245717" cy="3240361"/>
          </a:xfrm>
          <a:prstGeom prst="rect">
            <a:avLst/>
          </a:prstGeom>
          <a:ln>
            <a:noFill/>
          </a:ln>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4552" y="1290537"/>
            <a:ext cx="4257488" cy="2030246"/>
          </a:xfrm>
          <a:prstGeom prst="rect">
            <a:avLst/>
          </a:prstGeom>
          <a:ln>
            <a:solidFill>
              <a:schemeClr val="bg1"/>
            </a:solidFill>
          </a:ln>
        </p:spPr>
      </p:pic>
      <p:sp>
        <p:nvSpPr>
          <p:cNvPr id="7" name="Title 1"/>
          <p:cNvSpPr>
            <a:spLocks noGrp="1"/>
          </p:cNvSpPr>
          <p:nvPr>
            <p:ph type="title"/>
          </p:nvPr>
        </p:nvSpPr>
        <p:spPr>
          <a:xfrm>
            <a:off x="-62706" y="139666"/>
            <a:ext cx="9144000" cy="648072"/>
          </a:xfrm>
        </p:spPr>
        <p:txBody>
          <a:bodyPr/>
          <a:lstStyle/>
          <a:p>
            <a:r>
              <a:rPr lang="en-GB" dirty="0" smtClean="0"/>
              <a:t>Background</a:t>
            </a:r>
            <a:endParaRPr lang="en-GB" dirty="0"/>
          </a:p>
        </p:txBody>
      </p:sp>
    </p:spTree>
    <p:extLst>
      <p:ext uri="{BB962C8B-B14F-4D97-AF65-F5344CB8AC3E}">
        <p14:creationId xmlns:p14="http://schemas.microsoft.com/office/powerpoint/2010/main" val="4395110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 name="Group 39"/>
          <p:cNvGrpSpPr/>
          <p:nvPr/>
        </p:nvGrpSpPr>
        <p:grpSpPr>
          <a:xfrm>
            <a:off x="1187963" y="1012195"/>
            <a:ext cx="6840421" cy="5160983"/>
            <a:chOff x="1325683" y="1169334"/>
            <a:chExt cx="6840421" cy="5160983"/>
          </a:xfrm>
          <a:solidFill>
            <a:schemeClr val="accent2">
              <a:lumMod val="40000"/>
              <a:lumOff val="60000"/>
            </a:schemeClr>
          </a:solidFill>
        </p:grpSpPr>
        <p:sp>
          <p:nvSpPr>
            <p:cNvPr id="10" name="Rounded Rectangle 9"/>
            <p:cNvSpPr/>
            <p:nvPr/>
          </p:nvSpPr>
          <p:spPr>
            <a:xfrm>
              <a:off x="2400949" y="5724325"/>
              <a:ext cx="4613027" cy="605992"/>
            </a:xfrm>
            <a:prstGeom prst="roundRect">
              <a:avLst/>
            </a:prstGeom>
            <a:grp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a:solidFill>
                    <a:schemeClr val="tx1"/>
                  </a:solidFill>
                </a:rPr>
                <a:t>Skills</a:t>
              </a:r>
              <a:r>
                <a:rPr lang="en-US" dirty="0">
                  <a:solidFill>
                    <a:schemeClr val="tx1"/>
                  </a:solidFill>
                </a:rPr>
                <a:t> training &amp; </a:t>
              </a:r>
              <a:r>
                <a:rPr lang="en-US" dirty="0" smtClean="0">
                  <a:solidFill>
                    <a:schemeClr val="tx1"/>
                  </a:solidFill>
                </a:rPr>
                <a:t>consultancy – 63%</a:t>
              </a:r>
              <a:endParaRPr lang="en-US" dirty="0">
                <a:solidFill>
                  <a:schemeClr val="tx1"/>
                </a:solidFill>
              </a:endParaRPr>
            </a:p>
          </p:txBody>
        </p:sp>
        <p:sp>
          <p:nvSpPr>
            <p:cNvPr id="5" name="Circular Arrow 4"/>
            <p:cNvSpPr/>
            <p:nvPr/>
          </p:nvSpPr>
          <p:spPr>
            <a:xfrm rot="16852179">
              <a:off x="2481246" y="1821346"/>
              <a:ext cx="4000500" cy="4095518"/>
            </a:xfrm>
            <a:prstGeom prst="circularArrow">
              <a:avLst/>
            </a:prstGeom>
            <a:grp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6" name="Circular Arrow 5"/>
            <p:cNvSpPr/>
            <p:nvPr/>
          </p:nvSpPr>
          <p:spPr>
            <a:xfrm rot="6721995">
              <a:off x="2484909" y="1585219"/>
              <a:ext cx="4105649" cy="4379904"/>
            </a:xfrm>
            <a:prstGeom prst="circularArrow">
              <a:avLst/>
            </a:prstGeom>
            <a:grp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7" name="Rounded Rectangle 6"/>
            <p:cNvSpPr/>
            <p:nvPr/>
          </p:nvSpPr>
          <p:spPr>
            <a:xfrm>
              <a:off x="1842149" y="1194735"/>
              <a:ext cx="2283065" cy="647700"/>
            </a:xfrm>
            <a:prstGeom prst="roundRect">
              <a:avLst/>
            </a:prstGeom>
            <a:solidFill>
              <a:schemeClr val="accent2">
                <a:lumMod val="40000"/>
                <a:lumOff val="60000"/>
              </a:schemeClr>
            </a:solid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tx1"/>
                  </a:solidFill>
                </a:rPr>
                <a:t>Policy and </a:t>
              </a:r>
              <a:r>
                <a:rPr lang="en-US" dirty="0" smtClean="0">
                  <a:solidFill>
                    <a:schemeClr val="tx1"/>
                  </a:solidFill>
                </a:rPr>
                <a:t>strategy – 87%</a:t>
              </a:r>
              <a:endParaRPr lang="en-US" dirty="0">
                <a:solidFill>
                  <a:schemeClr val="tx1"/>
                </a:solidFill>
              </a:endParaRPr>
            </a:p>
          </p:txBody>
        </p:sp>
        <p:sp>
          <p:nvSpPr>
            <p:cNvPr id="8" name="Rounded Rectangle 7"/>
            <p:cNvSpPr/>
            <p:nvPr/>
          </p:nvSpPr>
          <p:spPr>
            <a:xfrm>
              <a:off x="5242813" y="1194735"/>
              <a:ext cx="2204269" cy="647700"/>
            </a:xfrm>
            <a:prstGeom prst="roundRect">
              <a:avLst/>
            </a:prstGeom>
            <a:grp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tx1"/>
                  </a:solidFill>
                </a:rPr>
                <a:t>Business </a:t>
              </a:r>
              <a:r>
                <a:rPr lang="en-US" dirty="0" smtClean="0">
                  <a:solidFill>
                    <a:schemeClr val="tx1"/>
                  </a:solidFill>
                </a:rPr>
                <a:t>planning – 13% </a:t>
              </a:r>
              <a:endParaRPr lang="en-US" dirty="0">
                <a:solidFill>
                  <a:schemeClr val="tx1"/>
                </a:solidFill>
              </a:endParaRPr>
            </a:p>
          </p:txBody>
        </p:sp>
        <p:grpSp>
          <p:nvGrpSpPr>
            <p:cNvPr id="2" name="Group 16"/>
            <p:cNvGrpSpPr/>
            <p:nvPr/>
          </p:nvGrpSpPr>
          <p:grpSpPr>
            <a:xfrm>
              <a:off x="1325683" y="2139317"/>
              <a:ext cx="6840421" cy="2805782"/>
              <a:chOff x="1086009" y="2763168"/>
              <a:chExt cx="6739579" cy="2805782"/>
            </a:xfrm>
            <a:grpFill/>
          </p:grpSpPr>
          <p:sp>
            <p:nvSpPr>
              <p:cNvPr id="12" name="Rounded Rectangle 11"/>
              <p:cNvSpPr/>
              <p:nvPr/>
            </p:nvSpPr>
            <p:spPr>
              <a:xfrm>
                <a:off x="3038003" y="2763168"/>
                <a:ext cx="2510896" cy="647700"/>
              </a:xfrm>
              <a:prstGeom prst="roundRect">
                <a:avLst/>
              </a:prstGeom>
              <a:grp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tx1"/>
                    </a:solidFill>
                  </a:rPr>
                  <a:t>Data </a:t>
                </a:r>
                <a:r>
                  <a:rPr lang="en-US" dirty="0" smtClean="0">
                    <a:solidFill>
                      <a:schemeClr val="tx1"/>
                    </a:solidFill>
                  </a:rPr>
                  <a:t>Management Planning – 50%</a:t>
                </a:r>
                <a:endParaRPr lang="en-US" dirty="0">
                  <a:solidFill>
                    <a:schemeClr val="tx1"/>
                  </a:solidFill>
                </a:endParaRPr>
              </a:p>
            </p:txBody>
          </p:sp>
          <p:sp>
            <p:nvSpPr>
              <p:cNvPr id="13" name="Rounded Rectangle 12"/>
              <p:cNvSpPr/>
              <p:nvPr/>
            </p:nvSpPr>
            <p:spPr>
              <a:xfrm>
                <a:off x="5148489" y="3829050"/>
                <a:ext cx="2427479" cy="647700"/>
              </a:xfrm>
              <a:prstGeom prst="roundRect">
                <a:avLst/>
              </a:prstGeom>
              <a:grp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tx1"/>
                    </a:solidFill>
                  </a:rPr>
                  <a:t>Managing active </a:t>
                </a:r>
                <a:r>
                  <a:rPr lang="en-US" dirty="0" smtClean="0">
                    <a:solidFill>
                      <a:schemeClr val="tx1"/>
                    </a:solidFill>
                  </a:rPr>
                  <a:t>data – 40 % </a:t>
                </a:r>
                <a:endParaRPr lang="en-US" dirty="0">
                  <a:solidFill>
                    <a:schemeClr val="tx1"/>
                  </a:solidFill>
                </a:endParaRPr>
              </a:p>
            </p:txBody>
          </p:sp>
          <p:sp>
            <p:nvSpPr>
              <p:cNvPr id="14" name="Rounded Rectangle 6"/>
              <p:cNvSpPr/>
              <p:nvPr/>
            </p:nvSpPr>
            <p:spPr>
              <a:xfrm>
                <a:off x="1086009" y="3829050"/>
                <a:ext cx="2319089" cy="647700"/>
              </a:xfrm>
              <a:prstGeom prst="roundRect">
                <a:avLst/>
              </a:prstGeom>
              <a:grp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tx1"/>
                    </a:solidFill>
                  </a:rPr>
                  <a:t>Data </a:t>
                </a:r>
                <a:r>
                  <a:rPr lang="en-US" dirty="0" smtClean="0">
                    <a:solidFill>
                      <a:schemeClr val="tx1"/>
                    </a:solidFill>
                  </a:rPr>
                  <a:t>cataloguing – 38%</a:t>
                </a:r>
                <a:endParaRPr lang="en-US" dirty="0">
                  <a:solidFill>
                    <a:schemeClr val="tx1"/>
                  </a:solidFill>
                </a:endParaRPr>
              </a:p>
            </p:txBody>
          </p:sp>
          <p:sp>
            <p:nvSpPr>
              <p:cNvPr id="15" name="Rounded Rectangle 14"/>
              <p:cNvSpPr/>
              <p:nvPr/>
            </p:nvSpPr>
            <p:spPr>
              <a:xfrm>
                <a:off x="4945394" y="4921250"/>
                <a:ext cx="2880194" cy="647700"/>
              </a:xfrm>
              <a:prstGeom prst="roundRect">
                <a:avLst/>
              </a:prstGeom>
              <a:grp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a:solidFill>
                      <a:schemeClr val="tx1"/>
                    </a:solidFill>
                  </a:rPr>
                  <a:t>Governing access &amp; </a:t>
                </a:r>
                <a:r>
                  <a:rPr lang="en-GB" dirty="0" smtClean="0">
                    <a:solidFill>
                      <a:schemeClr val="tx1"/>
                    </a:solidFill>
                  </a:rPr>
                  <a:t>reuse – 22%</a:t>
                </a:r>
                <a:endParaRPr lang="en-US" dirty="0">
                  <a:solidFill>
                    <a:schemeClr val="tx1"/>
                  </a:solidFill>
                </a:endParaRPr>
              </a:p>
            </p:txBody>
          </p:sp>
          <p:sp>
            <p:nvSpPr>
              <p:cNvPr id="16" name="Rounded Rectangle 15"/>
              <p:cNvSpPr/>
              <p:nvPr/>
            </p:nvSpPr>
            <p:spPr>
              <a:xfrm>
                <a:off x="1086009" y="4921250"/>
                <a:ext cx="2558057" cy="647700"/>
              </a:xfrm>
              <a:prstGeom prst="roundRect">
                <a:avLst/>
              </a:prstGeom>
              <a:grp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tx1"/>
                    </a:solidFill>
                  </a:rPr>
                  <a:t>Data </a:t>
                </a:r>
                <a:r>
                  <a:rPr lang="en-US" dirty="0" smtClean="0">
                    <a:solidFill>
                      <a:schemeClr val="tx1"/>
                    </a:solidFill>
                  </a:rPr>
                  <a:t>preservation – 18%</a:t>
                </a:r>
                <a:endParaRPr lang="en-US" dirty="0">
                  <a:solidFill>
                    <a:schemeClr val="tx1"/>
                  </a:solidFill>
                </a:endParaRPr>
              </a:p>
            </p:txBody>
          </p:sp>
        </p:grpSp>
        <p:sp>
          <p:nvSpPr>
            <p:cNvPr id="11" name="Right Arrow 10"/>
            <p:cNvSpPr/>
            <p:nvPr/>
          </p:nvSpPr>
          <p:spPr>
            <a:xfrm>
              <a:off x="4125215" y="1169334"/>
              <a:ext cx="1117600" cy="673101"/>
            </a:xfrm>
            <a:prstGeom prst="rightArrow">
              <a:avLst/>
            </a:prstGeom>
            <a:grp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grpSp>
      <p:sp>
        <p:nvSpPr>
          <p:cNvPr id="42" name="Title 1"/>
          <p:cNvSpPr>
            <a:spLocks noGrp="1"/>
          </p:cNvSpPr>
          <p:nvPr>
            <p:ph type="title"/>
          </p:nvPr>
        </p:nvSpPr>
        <p:spPr>
          <a:xfrm>
            <a:off x="286262" y="0"/>
            <a:ext cx="8229600" cy="1143000"/>
          </a:xfrm>
        </p:spPr>
        <p:txBody>
          <a:bodyPr>
            <a:normAutofit fontScale="90000"/>
          </a:bodyPr>
          <a:lstStyle/>
          <a:p>
            <a:r>
              <a:rPr lang="en-US" sz="3600" dirty="0" smtClean="0">
                <a:solidFill>
                  <a:schemeClr val="tx1"/>
                </a:solidFill>
              </a:rPr>
              <a:t>What is the national picture in the UK</a:t>
            </a:r>
            <a:r>
              <a:rPr lang="en-US" sz="3600" b="1" dirty="0" smtClean="0">
                <a:solidFill>
                  <a:schemeClr val="tx1"/>
                </a:solidFill>
              </a:rPr>
              <a:t>?</a:t>
            </a:r>
            <a:r>
              <a:rPr lang="en-US" sz="2667" dirty="0">
                <a:solidFill>
                  <a:schemeClr val="tx1"/>
                </a:solidFill>
              </a:rPr>
              <a:t/>
            </a:r>
            <a:br>
              <a:rPr lang="en-US" sz="2667" dirty="0">
                <a:solidFill>
                  <a:schemeClr val="tx1"/>
                </a:solidFill>
              </a:rPr>
            </a:br>
            <a:endParaRPr lang="en-US" sz="2667" i="1" dirty="0">
              <a:solidFill>
                <a:schemeClr val="tx1"/>
              </a:solidFill>
            </a:endParaRPr>
          </a:p>
        </p:txBody>
      </p:sp>
      <p:sp>
        <p:nvSpPr>
          <p:cNvPr id="41" name="TextBox 40"/>
          <p:cNvSpPr txBox="1"/>
          <p:nvPr/>
        </p:nvSpPr>
        <p:spPr>
          <a:xfrm>
            <a:off x="446049" y="6462206"/>
            <a:ext cx="3714350" cy="338554"/>
          </a:xfrm>
          <a:prstGeom prst="rect">
            <a:avLst/>
          </a:prstGeom>
          <a:noFill/>
        </p:spPr>
        <p:txBody>
          <a:bodyPr wrap="none" rtlCol="0">
            <a:spAutoFit/>
          </a:bodyPr>
          <a:lstStyle/>
          <a:p>
            <a:r>
              <a:rPr lang="en-US" sz="1600" i="1" dirty="0"/>
              <a:t>% indicating ‘rolling out’ or ‘embedding</a:t>
            </a:r>
            <a:r>
              <a:rPr lang="en-US" sz="1600" i="1" dirty="0" smtClean="0"/>
              <a:t>’</a:t>
            </a:r>
            <a:endParaRPr lang="en-US" sz="1600" i="1" dirty="0"/>
          </a:p>
        </p:txBody>
      </p:sp>
    </p:spTree>
    <p:extLst>
      <p:ext uri="{BB962C8B-B14F-4D97-AF65-F5344CB8AC3E}">
        <p14:creationId xmlns:p14="http://schemas.microsoft.com/office/powerpoint/2010/main" val="24657723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09" y="260648"/>
            <a:ext cx="9144000" cy="648072"/>
          </a:xfrm>
        </p:spPr>
        <p:txBody>
          <a:bodyPr/>
          <a:lstStyle/>
          <a:p>
            <a:r>
              <a:rPr lang="en-GB" dirty="0" smtClean="0"/>
              <a:t>Who are we training?</a:t>
            </a:r>
            <a:endParaRPr lang="en-GB" dirty="0"/>
          </a:p>
        </p:txBody>
      </p:sp>
      <p:sp>
        <p:nvSpPr>
          <p:cNvPr id="4" name="Content Placeholder 2"/>
          <p:cNvSpPr>
            <a:spLocks noGrp="1"/>
          </p:cNvSpPr>
          <p:nvPr>
            <p:ph idx="1"/>
          </p:nvPr>
        </p:nvSpPr>
        <p:spPr>
          <a:xfrm>
            <a:off x="564888" y="1196752"/>
            <a:ext cx="7772400" cy="3352800"/>
          </a:xfrm>
        </p:spPr>
        <p:txBody>
          <a:bodyPr/>
          <a:lstStyle/>
          <a:p>
            <a:r>
              <a:rPr lang="en-GB" dirty="0" smtClean="0"/>
              <a:t>Library staff</a:t>
            </a:r>
          </a:p>
          <a:p>
            <a:r>
              <a:rPr lang="en-GB" dirty="0" smtClean="0"/>
              <a:t>Research administrators</a:t>
            </a:r>
          </a:p>
          <a:p>
            <a:r>
              <a:rPr lang="en-GB" dirty="0" smtClean="0"/>
              <a:t>IT staff</a:t>
            </a:r>
          </a:p>
          <a:p>
            <a:r>
              <a:rPr lang="en-GB" dirty="0" smtClean="0"/>
              <a:t>Project officers (e.g., European Commission)</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04048" y="3400439"/>
            <a:ext cx="3889848" cy="2874290"/>
          </a:xfrm>
          <a:prstGeom prst="rect">
            <a:avLst/>
          </a:prstGeom>
          <a:ln w="3175">
            <a:solidFill>
              <a:schemeClr val="tx1"/>
            </a:solidFill>
          </a:ln>
        </p:spPr>
      </p:pic>
      <p:pic>
        <p:nvPicPr>
          <p:cNvPr id="6" name="Picture 5"/>
          <p:cNvPicPr>
            <a:picLocks noChangeAspect="1"/>
          </p:cNvPicPr>
          <p:nvPr/>
        </p:nvPicPr>
        <p:blipFill>
          <a:blip r:embed="rId4"/>
          <a:stretch>
            <a:fillRect/>
          </a:stretch>
        </p:blipFill>
        <p:spPr>
          <a:xfrm>
            <a:off x="564888" y="3400439"/>
            <a:ext cx="4109100" cy="2874290"/>
          </a:xfrm>
          <a:prstGeom prst="rect">
            <a:avLst/>
          </a:prstGeom>
        </p:spPr>
      </p:pic>
      <p:sp>
        <p:nvSpPr>
          <p:cNvPr id="7" name="Rectangle 6"/>
          <p:cNvSpPr/>
          <p:nvPr/>
        </p:nvSpPr>
        <p:spPr>
          <a:xfrm>
            <a:off x="564888" y="3432977"/>
            <a:ext cx="2608471" cy="369332"/>
          </a:xfrm>
          <a:prstGeom prst="rect">
            <a:avLst/>
          </a:prstGeom>
        </p:spPr>
        <p:txBody>
          <a:bodyPr wrap="none">
            <a:spAutoFit/>
          </a:bodyPr>
          <a:lstStyle/>
          <a:p>
            <a:r>
              <a:rPr lang="en-GB" dirty="0"/>
              <a:t>Resources by Audience</a:t>
            </a:r>
          </a:p>
        </p:txBody>
      </p:sp>
      <p:sp>
        <p:nvSpPr>
          <p:cNvPr id="10" name="TextBox 9"/>
          <p:cNvSpPr txBox="1"/>
          <p:nvPr/>
        </p:nvSpPr>
        <p:spPr>
          <a:xfrm>
            <a:off x="5584911" y="6362597"/>
            <a:ext cx="3249608" cy="369332"/>
          </a:xfrm>
          <a:prstGeom prst="rect">
            <a:avLst/>
          </a:prstGeom>
          <a:noFill/>
        </p:spPr>
        <p:txBody>
          <a:bodyPr wrap="none" rtlCol="0">
            <a:spAutoFit/>
          </a:bodyPr>
          <a:lstStyle/>
          <a:p>
            <a:r>
              <a:rPr lang="en-GB" dirty="0" smtClean="0"/>
              <a:t>KE workshop Survey results </a:t>
            </a:r>
            <a:endParaRPr lang="en-GB" dirty="0"/>
          </a:p>
        </p:txBody>
      </p:sp>
      <p:sp>
        <p:nvSpPr>
          <p:cNvPr id="11" name="Rectangle 10"/>
          <p:cNvSpPr/>
          <p:nvPr/>
        </p:nvSpPr>
        <p:spPr>
          <a:xfrm>
            <a:off x="827584" y="6354019"/>
            <a:ext cx="3134191" cy="369332"/>
          </a:xfrm>
          <a:prstGeom prst="rect">
            <a:avLst/>
          </a:prstGeom>
        </p:spPr>
        <p:txBody>
          <a:bodyPr wrap="none">
            <a:spAutoFit/>
          </a:bodyPr>
          <a:lstStyle/>
          <a:p>
            <a:r>
              <a:rPr lang="en-GB" dirty="0"/>
              <a:t>FOSTER landscape analysis</a:t>
            </a:r>
          </a:p>
        </p:txBody>
      </p:sp>
    </p:spTree>
    <p:extLst>
      <p:ext uri="{BB962C8B-B14F-4D97-AF65-F5344CB8AC3E}">
        <p14:creationId xmlns:p14="http://schemas.microsoft.com/office/powerpoint/2010/main" val="13607809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 a lot of groups are being targeted… </a:t>
            </a:r>
            <a:br>
              <a:rPr lang="en-GB" dirty="0" smtClean="0"/>
            </a:br>
            <a:r>
              <a:rPr lang="en-GB" dirty="0" smtClean="0"/>
              <a:t>but who is missing? </a:t>
            </a:r>
            <a:endParaRPr lang="en-GB" dirty="0"/>
          </a:p>
        </p:txBody>
      </p:sp>
      <p:sp>
        <p:nvSpPr>
          <p:cNvPr id="3" name="Content Placeholder 2"/>
          <p:cNvSpPr>
            <a:spLocks noGrp="1"/>
          </p:cNvSpPr>
          <p:nvPr>
            <p:ph idx="1"/>
          </p:nvPr>
        </p:nvSpPr>
        <p:spPr>
          <a:xfrm>
            <a:off x="685800" y="1916832"/>
            <a:ext cx="7772400" cy="3352800"/>
          </a:xfrm>
        </p:spPr>
        <p:txBody>
          <a:bodyPr/>
          <a:lstStyle/>
          <a:p>
            <a:r>
              <a:rPr lang="en-GB" dirty="0" smtClean="0"/>
              <a:t>Archivists and </a:t>
            </a:r>
            <a:r>
              <a:rPr lang="en-GB" dirty="0"/>
              <a:t>records management </a:t>
            </a:r>
            <a:r>
              <a:rPr lang="en-GB" dirty="0" smtClean="0"/>
              <a:t>team</a:t>
            </a:r>
          </a:p>
          <a:p>
            <a:r>
              <a:rPr lang="en-GB" dirty="0" smtClean="0"/>
              <a:t>Finance team</a:t>
            </a:r>
          </a:p>
          <a:p>
            <a:r>
              <a:rPr lang="en-GB" dirty="0" smtClean="0"/>
              <a:t>Legal office</a:t>
            </a:r>
          </a:p>
          <a:p>
            <a:r>
              <a:rPr lang="en-GB" dirty="0" smtClean="0"/>
              <a:t>DP/</a:t>
            </a:r>
            <a:r>
              <a:rPr lang="en-GB" dirty="0" err="1" smtClean="0"/>
              <a:t>FoI</a:t>
            </a:r>
            <a:endParaRPr lang="en-GB" dirty="0" smtClean="0"/>
          </a:p>
          <a:p>
            <a:r>
              <a:rPr lang="en-GB" dirty="0" smtClean="0"/>
              <a:t>Ethics team</a:t>
            </a:r>
          </a:p>
          <a:p>
            <a:r>
              <a:rPr lang="en-GB" dirty="0" smtClean="0"/>
              <a:t>Discipline </a:t>
            </a:r>
            <a:r>
              <a:rPr lang="en-GB" dirty="0"/>
              <a:t>specific support (departmental or school level). </a:t>
            </a:r>
          </a:p>
          <a:p>
            <a:endParaRPr lang="en-GB" dirty="0" smtClean="0"/>
          </a:p>
        </p:txBody>
      </p:sp>
    </p:spTree>
    <p:extLst>
      <p:ext uri="{BB962C8B-B14F-4D97-AF65-F5344CB8AC3E}">
        <p14:creationId xmlns:p14="http://schemas.microsoft.com/office/powerpoint/2010/main" val="41259805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48680"/>
            <a:ext cx="9144000" cy="648072"/>
          </a:xfrm>
        </p:spPr>
        <p:txBody>
          <a:bodyPr/>
          <a:lstStyle/>
          <a:p>
            <a:r>
              <a:rPr lang="en-GB" dirty="0" smtClean="0"/>
              <a:t>What are the topics being covered </a:t>
            </a:r>
            <a:br>
              <a:rPr lang="en-GB" dirty="0" smtClean="0"/>
            </a:br>
            <a:r>
              <a:rPr lang="en-GB" dirty="0" smtClean="0"/>
              <a:t>in training and at what level?</a:t>
            </a:r>
            <a:endParaRPr lang="en-GB" dirty="0"/>
          </a:p>
        </p:txBody>
      </p:sp>
      <p:sp>
        <p:nvSpPr>
          <p:cNvPr id="4" name="Content Placeholder 2"/>
          <p:cNvSpPr>
            <a:spLocks noGrp="1"/>
          </p:cNvSpPr>
          <p:nvPr>
            <p:ph idx="1"/>
          </p:nvPr>
        </p:nvSpPr>
        <p:spPr>
          <a:xfrm>
            <a:off x="654224" y="1736311"/>
            <a:ext cx="7772400" cy="3352800"/>
          </a:xfrm>
        </p:spPr>
        <p:txBody>
          <a:bodyPr/>
          <a:lstStyle/>
          <a:p>
            <a:r>
              <a:rPr lang="en-GB" dirty="0" smtClean="0"/>
              <a:t>Entire lifecycle</a:t>
            </a:r>
          </a:p>
          <a:p>
            <a:r>
              <a:rPr lang="en-GB" dirty="0" smtClean="0"/>
              <a:t>Specific use of RDM tools (e.g., </a:t>
            </a:r>
            <a:r>
              <a:rPr lang="en-GB" dirty="0" err="1" smtClean="0"/>
              <a:t>DMPonline</a:t>
            </a:r>
            <a:r>
              <a:rPr lang="en-GB" dirty="0" smtClean="0"/>
              <a:t>)</a:t>
            </a:r>
          </a:p>
          <a:p>
            <a:r>
              <a:rPr lang="en-GB" dirty="0" smtClean="0"/>
              <a:t>Generic vs discipline specific</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04048" y="3814590"/>
            <a:ext cx="3528392" cy="2549042"/>
          </a:xfrm>
          <a:prstGeom prst="rect">
            <a:avLst/>
          </a:prstGeom>
          <a:ln>
            <a:solidFill>
              <a:schemeClr val="tx1"/>
            </a:solidFill>
          </a:ln>
        </p:spPr>
      </p:pic>
      <p:sp>
        <p:nvSpPr>
          <p:cNvPr id="7" name="TextBox 6"/>
          <p:cNvSpPr txBox="1"/>
          <p:nvPr/>
        </p:nvSpPr>
        <p:spPr>
          <a:xfrm>
            <a:off x="3379244" y="6370818"/>
            <a:ext cx="3249608" cy="369332"/>
          </a:xfrm>
          <a:prstGeom prst="rect">
            <a:avLst/>
          </a:prstGeom>
          <a:noFill/>
        </p:spPr>
        <p:txBody>
          <a:bodyPr wrap="none" rtlCol="0">
            <a:spAutoFit/>
          </a:bodyPr>
          <a:lstStyle/>
          <a:p>
            <a:r>
              <a:rPr lang="en-GB" dirty="0" smtClean="0"/>
              <a:t>KE workshop Survey results </a:t>
            </a:r>
            <a:endParaRPr lang="en-GB" dirty="0"/>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2932" y="3800308"/>
            <a:ext cx="3672408" cy="2509786"/>
          </a:xfrm>
          <a:prstGeom prst="rect">
            <a:avLst/>
          </a:prstGeom>
          <a:ln>
            <a:solidFill>
              <a:schemeClr val="tx1"/>
            </a:solidFill>
          </a:ln>
        </p:spPr>
      </p:pic>
    </p:spTree>
    <p:extLst>
      <p:ext uri="{BB962C8B-B14F-4D97-AF65-F5344CB8AC3E}">
        <p14:creationId xmlns:p14="http://schemas.microsoft.com/office/powerpoint/2010/main" val="2557726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14" y="358552"/>
            <a:ext cx="9144000" cy="648072"/>
          </a:xfrm>
        </p:spPr>
        <p:txBody>
          <a:bodyPr/>
          <a:lstStyle/>
          <a:p>
            <a:r>
              <a:rPr lang="en-GB" dirty="0" smtClean="0"/>
              <a:t>Gaps in coverage</a:t>
            </a:r>
            <a:endParaRPr lang="en-GB" dirty="0"/>
          </a:p>
        </p:txBody>
      </p:sp>
      <p:sp>
        <p:nvSpPr>
          <p:cNvPr id="3" name="Content Placeholder 2"/>
          <p:cNvSpPr>
            <a:spLocks noGrp="1"/>
          </p:cNvSpPr>
          <p:nvPr>
            <p:ph idx="1"/>
          </p:nvPr>
        </p:nvSpPr>
        <p:spPr>
          <a:xfrm>
            <a:off x="702314" y="1264395"/>
            <a:ext cx="7772400" cy="3352800"/>
          </a:xfrm>
        </p:spPr>
        <p:txBody>
          <a:bodyPr/>
          <a:lstStyle/>
          <a:p>
            <a:r>
              <a:rPr lang="en-GB" dirty="0"/>
              <a:t>Dealing with non-digital data </a:t>
            </a:r>
            <a:endParaRPr lang="en-GB" dirty="0" smtClean="0"/>
          </a:p>
          <a:p>
            <a:r>
              <a:rPr lang="en-GB" dirty="0" smtClean="0"/>
              <a:t>Training </a:t>
            </a:r>
            <a:r>
              <a:rPr lang="en-GB" dirty="0"/>
              <a:t>on costing </a:t>
            </a:r>
            <a:r>
              <a:rPr lang="en-GB" dirty="0" smtClean="0"/>
              <a:t>RDM</a:t>
            </a:r>
          </a:p>
          <a:p>
            <a:r>
              <a:rPr lang="en-GB" dirty="0" smtClean="0"/>
              <a:t>Intermediate and advanced level training</a:t>
            </a:r>
            <a:endParaRPr lang="en-GB" dirty="0"/>
          </a:p>
        </p:txBody>
      </p:sp>
      <p:pic>
        <p:nvPicPr>
          <p:cNvPr id="4" name="Picture 3"/>
          <p:cNvPicPr>
            <a:picLocks noChangeAspect="1"/>
          </p:cNvPicPr>
          <p:nvPr/>
        </p:nvPicPr>
        <p:blipFill>
          <a:blip r:embed="rId3"/>
          <a:stretch>
            <a:fillRect/>
          </a:stretch>
        </p:blipFill>
        <p:spPr>
          <a:xfrm>
            <a:off x="3563888" y="3521224"/>
            <a:ext cx="5279159" cy="3014584"/>
          </a:xfrm>
          <a:prstGeom prst="rect">
            <a:avLst/>
          </a:prstGeom>
        </p:spPr>
      </p:pic>
      <p:sp>
        <p:nvSpPr>
          <p:cNvPr id="5" name="Rectangle 4"/>
          <p:cNvSpPr/>
          <p:nvPr/>
        </p:nvSpPr>
        <p:spPr>
          <a:xfrm>
            <a:off x="3722479" y="3521224"/>
            <a:ext cx="3282502" cy="369332"/>
          </a:xfrm>
          <a:prstGeom prst="rect">
            <a:avLst/>
          </a:prstGeom>
        </p:spPr>
        <p:txBody>
          <a:bodyPr wrap="none">
            <a:spAutoFit/>
          </a:bodyPr>
          <a:lstStyle/>
          <a:p>
            <a:r>
              <a:rPr lang="en-GB" dirty="0">
                <a:latin typeface="Calibri" panose="020F0502020204030204" pitchFamily="34" charset="0"/>
                <a:ea typeface="MS Mincho" panose="02020609040205080304" pitchFamily="49" charset="-128"/>
                <a:cs typeface="Times New Roman" panose="02020603050405020304" pitchFamily="18" charset="0"/>
              </a:rPr>
              <a:t>Resources by Level of Knowledge</a:t>
            </a:r>
            <a:endParaRPr lang="en-GB" dirty="0"/>
          </a:p>
        </p:txBody>
      </p:sp>
      <p:sp>
        <p:nvSpPr>
          <p:cNvPr id="6" name="Rectangle 5"/>
          <p:cNvSpPr/>
          <p:nvPr/>
        </p:nvSpPr>
        <p:spPr>
          <a:xfrm>
            <a:off x="429697" y="5682050"/>
            <a:ext cx="3134191" cy="369332"/>
          </a:xfrm>
          <a:prstGeom prst="rect">
            <a:avLst/>
          </a:prstGeom>
        </p:spPr>
        <p:txBody>
          <a:bodyPr wrap="none">
            <a:spAutoFit/>
          </a:bodyPr>
          <a:lstStyle/>
          <a:p>
            <a:r>
              <a:rPr lang="en-GB" dirty="0"/>
              <a:t>FOSTER landscape analysis</a:t>
            </a:r>
          </a:p>
        </p:txBody>
      </p:sp>
    </p:spTree>
    <p:extLst>
      <p:ext uri="{BB962C8B-B14F-4D97-AF65-F5344CB8AC3E}">
        <p14:creationId xmlns:p14="http://schemas.microsoft.com/office/powerpoint/2010/main" val="2975779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big are institutional RDM teams? </a:t>
            </a:r>
            <a:endParaRPr lang="en-GB" dirty="0"/>
          </a:p>
        </p:txBody>
      </p:sp>
      <p:sp>
        <p:nvSpPr>
          <p:cNvPr id="4" name="Content Placeholder 2"/>
          <p:cNvSpPr>
            <a:spLocks noGrp="1"/>
          </p:cNvSpPr>
          <p:nvPr>
            <p:ph idx="1"/>
          </p:nvPr>
        </p:nvSpPr>
        <p:spPr>
          <a:xfrm>
            <a:off x="762000" y="1700808"/>
            <a:ext cx="7772400" cy="4216896"/>
          </a:xfrm>
        </p:spPr>
        <p:txBody>
          <a:bodyPr/>
          <a:lstStyle/>
          <a:p>
            <a:r>
              <a:rPr lang="en-GB" dirty="0" smtClean="0"/>
              <a:t>Most HEIs have less </a:t>
            </a:r>
            <a:r>
              <a:rPr lang="en-GB" dirty="0"/>
              <a:t>than two </a:t>
            </a:r>
            <a:r>
              <a:rPr lang="en-GB" dirty="0" smtClean="0"/>
              <a:t>dedicated staff members in </a:t>
            </a:r>
            <a:r>
              <a:rPr lang="en-GB" dirty="0"/>
              <a:t>data management </a:t>
            </a:r>
            <a:r>
              <a:rPr lang="en-GB" dirty="0" smtClean="0"/>
              <a:t>posts</a:t>
            </a:r>
          </a:p>
          <a:p>
            <a:endParaRPr lang="en-GB" dirty="0" smtClean="0"/>
          </a:p>
          <a:p>
            <a:r>
              <a:rPr lang="en-GB" dirty="0" smtClean="0"/>
              <a:t>Posts spread </a:t>
            </a:r>
            <a:r>
              <a:rPr lang="en-GB" dirty="0"/>
              <a:t>across the institution (Library, IT,</a:t>
            </a:r>
            <a:br>
              <a:rPr lang="en-GB" dirty="0"/>
            </a:br>
            <a:r>
              <a:rPr lang="en-GB" dirty="0"/>
              <a:t>Research Office</a:t>
            </a:r>
            <a:r>
              <a:rPr lang="en-GB" dirty="0" smtClean="0"/>
              <a:t>).</a:t>
            </a:r>
          </a:p>
          <a:p>
            <a:pPr marL="0" indent="0">
              <a:buNone/>
            </a:pPr>
            <a:endParaRPr lang="en-GB" dirty="0" smtClean="0"/>
          </a:p>
          <a:p>
            <a:endParaRPr lang="en-GB" dirty="0" smtClean="0"/>
          </a:p>
          <a:p>
            <a:pPr marL="0" indent="0">
              <a:buNone/>
            </a:pPr>
            <a:r>
              <a:rPr lang="en-GB" dirty="0"/>
              <a:t/>
            </a:r>
            <a:br>
              <a:rPr lang="en-GB" dirty="0"/>
            </a:br>
            <a:r>
              <a:rPr lang="en-GB" dirty="0"/>
              <a:t/>
            </a:r>
            <a:br>
              <a:rPr lang="en-GB" dirty="0"/>
            </a:br>
            <a:endParaRPr lang="en-GB" dirty="0"/>
          </a:p>
        </p:txBody>
      </p:sp>
    </p:spTree>
    <p:extLst>
      <p:ext uri="{BB962C8B-B14F-4D97-AF65-F5344CB8AC3E}">
        <p14:creationId xmlns:p14="http://schemas.microsoft.com/office/powerpoint/2010/main" val="33681702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0648"/>
            <a:ext cx="9144000" cy="648072"/>
          </a:xfrm>
        </p:spPr>
        <p:txBody>
          <a:bodyPr/>
          <a:lstStyle/>
          <a:p>
            <a:r>
              <a:rPr lang="en-GB" dirty="0" smtClean="0"/>
              <a:t>Short term opportunities to explore</a:t>
            </a:r>
            <a:endParaRPr lang="en-GB" dirty="0"/>
          </a:p>
        </p:txBody>
      </p:sp>
      <p:sp>
        <p:nvSpPr>
          <p:cNvPr id="3" name="Content Placeholder 2"/>
          <p:cNvSpPr>
            <a:spLocks noGrp="1"/>
          </p:cNvSpPr>
          <p:nvPr>
            <p:ph idx="1"/>
          </p:nvPr>
        </p:nvSpPr>
        <p:spPr>
          <a:xfrm>
            <a:off x="685800" y="1412776"/>
            <a:ext cx="7772400" cy="4464496"/>
          </a:xfrm>
        </p:spPr>
        <p:txBody>
          <a:bodyPr/>
          <a:lstStyle/>
          <a:p>
            <a:r>
              <a:rPr lang="en-GB" dirty="0" smtClean="0"/>
              <a:t>Reduce burden by blending general training from external providers (DCC, UK Data Service, FOSTER) with locale-specific information</a:t>
            </a:r>
          </a:p>
          <a:p>
            <a:endParaRPr lang="en-GB" dirty="0" smtClean="0"/>
          </a:p>
          <a:p>
            <a:r>
              <a:rPr lang="en-GB" dirty="0" smtClean="0"/>
              <a:t>Explore partnerships with European Research Infrastructures (e.g., ERICS) in developing discipline specific and infrastructure specific training</a:t>
            </a:r>
          </a:p>
          <a:p>
            <a:endParaRPr lang="en-GB" dirty="0" smtClean="0"/>
          </a:p>
          <a:p>
            <a:r>
              <a:rPr lang="en-GB" dirty="0" smtClean="0"/>
              <a:t>Buddying those just getting started with more mature institutions </a:t>
            </a:r>
            <a:endParaRPr lang="en-GB" dirty="0"/>
          </a:p>
        </p:txBody>
      </p:sp>
    </p:spTree>
    <p:extLst>
      <p:ext uri="{BB962C8B-B14F-4D97-AF65-F5344CB8AC3E}">
        <p14:creationId xmlns:p14="http://schemas.microsoft.com/office/powerpoint/2010/main" val="285375356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Blank Presentatio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3399"/>
      </a:hlink>
      <a:folHlink>
        <a:srgbClr val="B2B2B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None/>
          <a:tabLst/>
          <a:defRPr kumimoji="0" lang="en-US" sz="1800" b="0" i="0" u="none" strike="noStrike" cap="none" normalizeH="0" baseline="0" smtClean="0">
            <a:ln>
              <a:noFill/>
            </a:ln>
            <a:solidFill>
              <a:srgbClr val="FE9914"/>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Tx/>
          <a:buNone/>
          <a:tabLst/>
          <a:defRPr kumimoji="0" lang="en-US" sz="1800" b="0" i="0" u="none" strike="noStrike" cap="none" normalizeH="0" baseline="0" smtClean="0">
            <a:ln>
              <a:noFill/>
            </a:ln>
            <a:solidFill>
              <a:srgbClr val="FE9914"/>
            </a:solidFill>
            <a:effectLst/>
            <a:latin typeface="Arial" charset="0"/>
          </a:defRPr>
        </a:defPPr>
      </a:lstStyle>
    </a:lnDef>
  </a:objectDefaults>
  <a:extraClrSchemeLst>
    <a:extraClrScheme>
      <a:clrScheme name="1_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2969</TotalTime>
  <Words>1075</Words>
  <Application>Microsoft Office PowerPoint</Application>
  <PresentationFormat>On-screen Show (4:3)</PresentationFormat>
  <Paragraphs>134</Paragraphs>
  <Slides>12</Slides>
  <Notes>11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1_Blank Presentation</vt:lpstr>
      <vt:lpstr>PowerPoint Presentation</vt:lpstr>
      <vt:lpstr>Background</vt:lpstr>
      <vt:lpstr>What is the national picture in the UK? </vt:lpstr>
      <vt:lpstr>Who are we training?</vt:lpstr>
      <vt:lpstr>So, a lot of groups are being targeted…  but who is missing? </vt:lpstr>
      <vt:lpstr>What are the topics being covered  in training and at what level?</vt:lpstr>
      <vt:lpstr>Gaps in coverage</vt:lpstr>
      <vt:lpstr>How big are institutional RDM teams? </vt:lpstr>
      <vt:lpstr>Short term opportunities to explore</vt:lpstr>
      <vt:lpstr>Longer term: define how to measure success</vt:lpstr>
      <vt:lpstr>Benefits</vt:lpstr>
      <vt:lpstr>Thanks – any questions? </vt:lpstr>
    </vt:vector>
  </TitlesOfParts>
  <Company>University of Glasgow</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Data Management  for librarians</dc:title>
  <dc:creator>slj2z</dc:creator>
  <cp:lastModifiedBy>jd162a</cp:lastModifiedBy>
  <cp:revision>317</cp:revision>
  <cp:lastPrinted>2016-01-18T18:51:39Z</cp:lastPrinted>
  <dcterms:created xsi:type="dcterms:W3CDTF">2013-04-05T08:58:21Z</dcterms:created>
  <dcterms:modified xsi:type="dcterms:W3CDTF">2016-03-09T15:23:09Z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TC102037841033</vt:lpwstr>
  </property>
</Properties>
</file>